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9" r:id="rId6"/>
    <p:sldId id="276" r:id="rId7"/>
    <p:sldId id="271" r:id="rId8"/>
    <p:sldId id="262" r:id="rId9"/>
    <p:sldId id="273" r:id="rId10"/>
    <p:sldId id="270" r:id="rId11"/>
    <p:sldId id="263" r:id="rId12"/>
    <p:sldId id="272" r:id="rId13"/>
    <p:sldId id="275" r:id="rId14"/>
    <p:sldId id="274"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06"/>
    <p:restoredTop sz="94880"/>
  </p:normalViewPr>
  <p:slideViewPr>
    <p:cSldViewPr snapToGrid="0">
      <p:cViewPr varScale="1">
        <p:scale>
          <a:sx n="109" d="100"/>
          <a:sy n="109"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921B1-7581-5F0A-3835-FCCA6357033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A34FF8E-958C-6251-C15A-1B871192BD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AF5B226-0C82-BA3B-4CFD-0FF0A6DC1F46}"/>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5" name="フッター プレースホルダー 4">
            <a:extLst>
              <a:ext uri="{FF2B5EF4-FFF2-40B4-BE49-F238E27FC236}">
                <a16:creationId xmlns:a16="http://schemas.microsoft.com/office/drawing/2014/main" id="{EDE69080-F725-5871-8CF4-FC53FC758A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3AF056-4373-BC18-4FEF-E1081891D9AD}"/>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272066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4BAB75-7DB0-A375-2AF7-4B0B735427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B982878-4C0D-DAE2-B28E-384DD951CDA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0FFACC6-C44C-052B-C91C-6761A801E999}"/>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5" name="フッター プレースホルダー 4">
            <a:extLst>
              <a:ext uri="{FF2B5EF4-FFF2-40B4-BE49-F238E27FC236}">
                <a16:creationId xmlns:a16="http://schemas.microsoft.com/office/drawing/2014/main" id="{1B0E6F99-D109-3875-B30B-A2D20FC3BB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49B63D-CAF9-CACC-546B-A6BACB267C0B}"/>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3850460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84A70C1-9D9F-5DE4-F666-17958E32E0B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13C2824-61AC-2E46-8809-53CC55B4F9A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FE94968-ADCC-5B37-6892-4923203A3427}"/>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5" name="フッター プレースホルダー 4">
            <a:extLst>
              <a:ext uri="{FF2B5EF4-FFF2-40B4-BE49-F238E27FC236}">
                <a16:creationId xmlns:a16="http://schemas.microsoft.com/office/drawing/2014/main" id="{C2A525FF-09BB-13B0-C41C-B223F2AA1F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5D9E1F-4384-A5A7-E247-1570FFCCEDF3}"/>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508117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B00037-D24E-8C7F-3A2F-557C1639F64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D0E1617-4A5A-4AF7-DAEF-EE4E27B6C64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D624C1-5BDA-1F43-0FAB-62772C7C3B96}"/>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5" name="フッター プレースホルダー 4">
            <a:extLst>
              <a:ext uri="{FF2B5EF4-FFF2-40B4-BE49-F238E27FC236}">
                <a16:creationId xmlns:a16="http://schemas.microsoft.com/office/drawing/2014/main" id="{B2880378-DDE3-34BF-2979-AEDB7A31A79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DD7A68F-6A27-BEED-954E-E808445802CA}"/>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361322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B66902-8EED-AE50-ABD2-E618FADBDFA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8D5A43-0282-CDEA-3677-8F669DC400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50E700C-03B0-7F5D-2AC4-B705B51CC211}"/>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5" name="フッター プレースホルダー 4">
            <a:extLst>
              <a:ext uri="{FF2B5EF4-FFF2-40B4-BE49-F238E27FC236}">
                <a16:creationId xmlns:a16="http://schemas.microsoft.com/office/drawing/2014/main" id="{224EAF5D-29DE-CBBE-9680-792467CFC91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2DE9D6C-D54B-A46A-5A6F-27FBFEF29FD0}"/>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25771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4ACD28-728F-7E34-1675-F371804667B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6BA4F5-6096-0578-5532-2E5005AB21C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53E973-0BD8-B2AE-A172-9CD31AC7267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6187A39-2190-935E-3626-222503EDCE76}"/>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6" name="フッター プレースホルダー 5">
            <a:extLst>
              <a:ext uri="{FF2B5EF4-FFF2-40B4-BE49-F238E27FC236}">
                <a16:creationId xmlns:a16="http://schemas.microsoft.com/office/drawing/2014/main" id="{2D32B0F5-9C6B-950D-4685-1BA8F2EEA59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5345BFF-0B66-6651-E80D-A97EF108B0F2}"/>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270071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A93D57-C84C-C1A2-ADE2-78AC84CB08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EDA37B-D7A0-C646-5881-01C6A14DAE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6583E20-9E1C-2709-0BC3-553D7966825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695CCA9-58C2-3EDC-B90C-D3A86C64C1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01F7BDD-88BE-6150-EED5-BF04B75429E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E7900C8-B9A7-F168-2E18-22C1703AC554}"/>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8" name="フッター プレースホルダー 7">
            <a:extLst>
              <a:ext uri="{FF2B5EF4-FFF2-40B4-BE49-F238E27FC236}">
                <a16:creationId xmlns:a16="http://schemas.microsoft.com/office/drawing/2014/main" id="{6068674B-D8BA-A2FC-1C69-0EA24B918A4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E518951-4062-1E44-74D8-EE0ED8F76058}"/>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2978078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30398-8A80-F81D-D373-017B604494D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9EEA5A9-3B36-120E-8C9A-5039E9FFCB01}"/>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4" name="フッター プレースホルダー 3">
            <a:extLst>
              <a:ext uri="{FF2B5EF4-FFF2-40B4-BE49-F238E27FC236}">
                <a16:creationId xmlns:a16="http://schemas.microsoft.com/office/drawing/2014/main" id="{0C6AD370-F3EA-CE4B-8124-B8738BAB7FD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7E77573-FF99-AEAB-18A9-3194051C54D3}"/>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4215846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7F4C78E-3F59-6F51-75E9-4CAFF5955F24}"/>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3" name="フッター プレースホルダー 2">
            <a:extLst>
              <a:ext uri="{FF2B5EF4-FFF2-40B4-BE49-F238E27FC236}">
                <a16:creationId xmlns:a16="http://schemas.microsoft.com/office/drawing/2014/main" id="{AB8F7C1F-31E2-B1BD-2411-AF66479E719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8FB5CA-1BFC-E631-9DEB-A05160DD6DF7}"/>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7609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31886-E024-A79F-3BC4-6C6505F86A5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CCD294-2540-BB0B-9210-55D145D54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D15CEE8-443F-0524-DB0C-8D5ACFDA7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7736CC3-9E71-6956-A568-F5786856FB93}"/>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6" name="フッター プレースホルダー 5">
            <a:extLst>
              <a:ext uri="{FF2B5EF4-FFF2-40B4-BE49-F238E27FC236}">
                <a16:creationId xmlns:a16="http://schemas.microsoft.com/office/drawing/2014/main" id="{356D27C2-EF81-D18D-CA37-3B03548141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ACF911-9623-9F56-6FFC-1FFDC315F5DA}"/>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3512614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84B2BB-1019-DE8C-D2DF-A05BEF39944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99F6562-1E8D-2743-0FB5-546F4966AA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824E071-2FD4-1C5D-376A-DC89E1701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7E41852-A745-2D28-7370-7B6B7D23129D}"/>
              </a:ext>
            </a:extLst>
          </p:cNvPr>
          <p:cNvSpPr>
            <a:spLocks noGrp="1"/>
          </p:cNvSpPr>
          <p:nvPr>
            <p:ph type="dt" sz="half" idx="10"/>
          </p:nvPr>
        </p:nvSpPr>
        <p:spPr/>
        <p:txBody>
          <a:bodyPr/>
          <a:lstStyle/>
          <a:p>
            <a:fld id="{094D5B1B-DF15-2C43-BA90-95A62AB7A225}" type="datetimeFigureOut">
              <a:rPr kumimoji="1" lang="ja-JP" altLang="en-US" smtClean="0"/>
              <a:t>2023/8/3</a:t>
            </a:fld>
            <a:endParaRPr kumimoji="1" lang="ja-JP" altLang="en-US"/>
          </a:p>
        </p:txBody>
      </p:sp>
      <p:sp>
        <p:nvSpPr>
          <p:cNvPr id="6" name="フッター プレースホルダー 5">
            <a:extLst>
              <a:ext uri="{FF2B5EF4-FFF2-40B4-BE49-F238E27FC236}">
                <a16:creationId xmlns:a16="http://schemas.microsoft.com/office/drawing/2014/main" id="{E3469737-01C0-7A80-0AC7-3684E9E329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68A377-B9E2-1CE0-00AA-DF08F7ACAB5C}"/>
              </a:ext>
            </a:extLst>
          </p:cNvPr>
          <p:cNvSpPr>
            <a:spLocks noGrp="1"/>
          </p:cNvSpPr>
          <p:nvPr>
            <p:ph type="sldNum" sz="quarter" idx="12"/>
          </p:nvPr>
        </p:nvSpPr>
        <p:spPr/>
        <p:txBody>
          <a:body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2920259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88687ED-94E9-22F6-2A50-E67F278B1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5A4C3EF-D52A-160B-66EA-21BB3F8C96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E3B21B-F1E7-693A-A327-1653CD43EE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D5B1B-DF15-2C43-BA90-95A62AB7A225}" type="datetimeFigureOut">
              <a:rPr kumimoji="1" lang="ja-JP" altLang="en-US" smtClean="0"/>
              <a:t>2023/8/3</a:t>
            </a:fld>
            <a:endParaRPr kumimoji="1" lang="ja-JP" altLang="en-US"/>
          </a:p>
        </p:txBody>
      </p:sp>
      <p:sp>
        <p:nvSpPr>
          <p:cNvPr id="5" name="フッター プレースホルダー 4">
            <a:extLst>
              <a:ext uri="{FF2B5EF4-FFF2-40B4-BE49-F238E27FC236}">
                <a16:creationId xmlns:a16="http://schemas.microsoft.com/office/drawing/2014/main" id="{BD0AA82E-8A4B-02B4-69ED-4A22C2FB2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984B019-CF90-5C63-0D0F-73324E0D01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5C6FD-1BBE-7B49-A19C-A87DDFDDD7F1}" type="slidenum">
              <a:rPr kumimoji="1" lang="ja-JP" altLang="en-US" smtClean="0"/>
              <a:t>‹#›</a:t>
            </a:fld>
            <a:endParaRPr kumimoji="1" lang="ja-JP" altLang="en-US"/>
          </a:p>
        </p:txBody>
      </p:sp>
    </p:spTree>
    <p:extLst>
      <p:ext uri="{BB962C8B-B14F-4D97-AF65-F5344CB8AC3E}">
        <p14:creationId xmlns:p14="http://schemas.microsoft.com/office/powerpoint/2010/main" val="258769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F31911C-9399-748E-E9A3-5921873FE2AA}"/>
              </a:ext>
            </a:extLst>
          </p:cNvPr>
          <p:cNvSpPr>
            <a:spLocks noGrp="1"/>
          </p:cNvSpPr>
          <p:nvPr>
            <p:ph type="ctrTitle"/>
          </p:nvPr>
        </p:nvSpPr>
        <p:spPr>
          <a:xfrm>
            <a:off x="643468" y="643467"/>
            <a:ext cx="4620584" cy="4567137"/>
          </a:xfrm>
        </p:spPr>
        <p:txBody>
          <a:bodyPr>
            <a:normAutofit/>
          </a:bodyPr>
          <a:lstStyle/>
          <a:p>
            <a:pPr algn="l"/>
            <a:r>
              <a:rPr lang="ja-JP" altLang="en-US" sz="2800">
                <a:effectLst/>
                <a:latin typeface="CMR17"/>
              </a:rPr>
              <a:t>グループ３</a:t>
            </a:r>
            <a:br>
              <a:rPr lang="en" altLang="ja-JP" sz="4400" dirty="0">
                <a:effectLst/>
                <a:latin typeface="CMR17"/>
              </a:rPr>
            </a:br>
            <a:r>
              <a:rPr lang="en" altLang="ja-JP" sz="4400" dirty="0">
                <a:effectLst/>
                <a:latin typeface="CMR17"/>
              </a:rPr>
              <a:t>Spotify API </a:t>
            </a:r>
            <a:r>
              <a:rPr lang="ja-JP" altLang="en-US" sz="4400">
                <a:effectLst/>
                <a:latin typeface="HaranoAjiMincho-Regular-Identity-H"/>
              </a:rPr>
              <a:t>を</a:t>
            </a:r>
            <a:br>
              <a:rPr lang="en-US" altLang="ja-JP" sz="4400" dirty="0">
                <a:effectLst/>
                <a:latin typeface="HaranoAjiMincho-Regular-Identity-H"/>
              </a:rPr>
            </a:br>
            <a:r>
              <a:rPr lang="ja-JP" altLang="en-US" sz="4400">
                <a:effectLst/>
                <a:latin typeface="HaranoAjiMincho-Regular-Identity-H"/>
              </a:rPr>
              <a:t>用いた楽曲判別 </a:t>
            </a:r>
            <a:endParaRPr lang="ja-JP" altLang="en-US" sz="4400"/>
          </a:p>
        </p:txBody>
      </p:sp>
      <p:sp>
        <p:nvSpPr>
          <p:cNvPr id="3" name="字幕 2">
            <a:extLst>
              <a:ext uri="{FF2B5EF4-FFF2-40B4-BE49-F238E27FC236}">
                <a16:creationId xmlns:a16="http://schemas.microsoft.com/office/drawing/2014/main" id="{69BA9F74-34B2-2A99-A568-E3F02749D1C4}"/>
              </a:ext>
            </a:extLst>
          </p:cNvPr>
          <p:cNvSpPr>
            <a:spLocks noGrp="1"/>
          </p:cNvSpPr>
          <p:nvPr>
            <p:ph type="subTitle" idx="1"/>
          </p:nvPr>
        </p:nvSpPr>
        <p:spPr>
          <a:xfrm>
            <a:off x="643467" y="5277683"/>
            <a:ext cx="4620584" cy="1139159"/>
          </a:xfrm>
        </p:spPr>
        <p:txBody>
          <a:bodyPr>
            <a:normAutofit/>
          </a:bodyPr>
          <a:lstStyle/>
          <a:p>
            <a:pPr algn="l"/>
            <a:r>
              <a:rPr kumimoji="1" lang="ja-JP" altLang="en-US" sz="1500"/>
              <a:t>琉球大学工学部工学科</a:t>
            </a:r>
            <a:endParaRPr kumimoji="1" lang="en-US" altLang="ja-JP" sz="1500" dirty="0"/>
          </a:p>
          <a:p>
            <a:pPr algn="l"/>
            <a:r>
              <a:rPr kumimoji="1" lang="en-US" altLang="ja-JP" sz="1500" dirty="0"/>
              <a:t>215730G </a:t>
            </a:r>
            <a:r>
              <a:rPr kumimoji="1" lang="ja-JP" altLang="en-US" sz="1500"/>
              <a:t>嶋田</a:t>
            </a:r>
            <a:r>
              <a:rPr kumimoji="1" lang="en-US" altLang="ja-JP" sz="1500" dirty="0"/>
              <a:t> </a:t>
            </a:r>
            <a:r>
              <a:rPr kumimoji="1" lang="ja-JP" altLang="en-US" sz="1500"/>
              <a:t>圭吾</a:t>
            </a:r>
            <a:endParaRPr kumimoji="1" lang="en-US" altLang="ja-JP" sz="1500" dirty="0"/>
          </a:p>
          <a:p>
            <a:pPr algn="l"/>
            <a:r>
              <a:rPr lang="en-US" altLang="ja-JP" sz="1500" dirty="0"/>
              <a:t>215741B </a:t>
            </a:r>
            <a:r>
              <a:rPr lang="ja-JP" altLang="en-US" sz="1500"/>
              <a:t>許田</a:t>
            </a:r>
            <a:r>
              <a:rPr lang="en-US" altLang="ja-JP" sz="1500" dirty="0"/>
              <a:t> </a:t>
            </a:r>
            <a:r>
              <a:rPr lang="ja-JP" altLang="en-US" sz="1500"/>
              <a:t>雅怜</a:t>
            </a:r>
            <a:endParaRPr lang="en-US" altLang="ja-JP" sz="1500" dirty="0"/>
          </a:p>
          <a:p>
            <a:pPr algn="l"/>
            <a:endParaRPr kumimoji="1" lang="en-US" altLang="ja-JP" sz="1000" dirty="0"/>
          </a:p>
        </p:txBody>
      </p:sp>
      <p:pic>
        <p:nvPicPr>
          <p:cNvPr id="5" name="Picture 4">
            <a:extLst>
              <a:ext uri="{FF2B5EF4-FFF2-40B4-BE49-F238E27FC236}">
                <a16:creationId xmlns:a16="http://schemas.microsoft.com/office/drawing/2014/main" id="{C331CA89-1754-1727-031C-A880E872C0D7}"/>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8403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a:extLst>
              <a:ext uri="{FF2B5EF4-FFF2-40B4-BE49-F238E27FC236}">
                <a16:creationId xmlns:a16="http://schemas.microsoft.com/office/drawing/2014/main" id="{2AD1F010-49FB-32DA-4BDF-EA70E106D122}"/>
              </a:ext>
            </a:extLst>
          </p:cNvPr>
          <p:cNvSpPr/>
          <p:nvPr/>
        </p:nvSpPr>
        <p:spPr>
          <a:xfrm>
            <a:off x="-16042" y="0"/>
            <a:ext cx="4632865" cy="6858000"/>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50000"/>
                  <a:lumOff val="50000"/>
                </a:schemeClr>
              </a:solidFill>
            </a:endParaRPr>
          </a:p>
        </p:txBody>
      </p:sp>
      <p:grpSp>
        <p:nvGrpSpPr>
          <p:cNvPr id="17" name="Group 16">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8" name="Freeform: Shape 17">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テキスト ボックス 7">
            <a:extLst>
              <a:ext uri="{FF2B5EF4-FFF2-40B4-BE49-F238E27FC236}">
                <a16:creationId xmlns:a16="http://schemas.microsoft.com/office/drawing/2014/main" id="{34A8AB0B-4C6F-C3D3-97EE-C11F758EC6C0}"/>
              </a:ext>
            </a:extLst>
          </p:cNvPr>
          <p:cNvSpPr txBox="1"/>
          <p:nvPr/>
        </p:nvSpPr>
        <p:spPr>
          <a:xfrm>
            <a:off x="4896322" y="567444"/>
            <a:ext cx="6714495" cy="162079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ja-JP" altLang="en-US" sz="2000"/>
              <a:t>得られた</a:t>
            </a:r>
            <a:r>
              <a:rPr lang="ja-JP" altLang="en-US" sz="2000"/>
              <a:t>曲のデータの表</a:t>
            </a:r>
            <a:endParaRPr kumimoji="1" lang="en-US" altLang="ja-JP" sz="2000" dirty="0"/>
          </a:p>
          <a:p>
            <a:pPr>
              <a:lnSpc>
                <a:spcPct val="90000"/>
              </a:lnSpc>
              <a:spcAft>
                <a:spcPts val="600"/>
              </a:spcAft>
            </a:pPr>
            <a:r>
              <a:rPr kumimoji="1" lang="ja-JP" altLang="en-US" sz="2000"/>
              <a:t>左からそれぞれ曲</a:t>
            </a:r>
            <a:r>
              <a:rPr lang="en-US" altLang="ja-JP" sz="2000" dirty="0"/>
              <a:t>I</a:t>
            </a:r>
            <a:r>
              <a:rPr kumimoji="1" lang="en-US" altLang="ja-JP" sz="2000" dirty="0"/>
              <a:t>D,</a:t>
            </a:r>
            <a:r>
              <a:rPr kumimoji="1" lang="ja-JP" altLang="en-US" sz="2000"/>
              <a:t>曲名</a:t>
            </a:r>
            <a:r>
              <a:rPr kumimoji="1" lang="en-US" altLang="ja-JP" sz="2000" dirty="0"/>
              <a:t>,</a:t>
            </a:r>
            <a:r>
              <a:rPr kumimoji="1" lang="ja-JP" altLang="en-US" sz="2000"/>
              <a:t>作曲者</a:t>
            </a:r>
            <a:r>
              <a:rPr kumimoji="1" lang="en-US" altLang="ja-JP" sz="2000" dirty="0"/>
              <a:t>,13</a:t>
            </a:r>
            <a:r>
              <a:rPr lang="ja-JP" altLang="en-US" sz="2000"/>
              <a:t>個</a:t>
            </a:r>
            <a:r>
              <a:rPr kumimoji="1" lang="ja-JP" altLang="en-US" sz="2000"/>
              <a:t>の特徴変数</a:t>
            </a:r>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FCC0F75A-E72D-0DDD-3A01-775E54E9DD78}"/>
              </a:ext>
            </a:extLst>
          </p:cNvPr>
          <p:cNvPicPr>
            <a:picLocks noChangeAspect="1"/>
          </p:cNvPicPr>
          <p:nvPr/>
        </p:nvPicPr>
        <p:blipFill>
          <a:blip r:embed="rId2"/>
          <a:stretch>
            <a:fillRect/>
          </a:stretch>
        </p:blipFill>
        <p:spPr>
          <a:xfrm>
            <a:off x="28904" y="2875055"/>
            <a:ext cx="5989759" cy="3698677"/>
          </a:xfrm>
          <a:prstGeom prst="rect">
            <a:avLst/>
          </a:prstGeom>
        </p:spPr>
      </p:pic>
      <p:pic>
        <p:nvPicPr>
          <p:cNvPr id="5" name="コンテンツ プレースホルダー 4">
            <a:extLst>
              <a:ext uri="{FF2B5EF4-FFF2-40B4-BE49-F238E27FC236}">
                <a16:creationId xmlns:a16="http://schemas.microsoft.com/office/drawing/2014/main" id="{37EB44EC-5523-B9E5-C12D-3965B5295392}"/>
              </a:ext>
            </a:extLst>
          </p:cNvPr>
          <p:cNvPicPr>
            <a:picLocks noGrp="1" noChangeAspect="1"/>
          </p:cNvPicPr>
          <p:nvPr>
            <p:ph idx="1"/>
          </p:nvPr>
        </p:nvPicPr>
        <p:blipFill>
          <a:blip r:embed="rId3"/>
          <a:stretch>
            <a:fillRect/>
          </a:stretch>
        </p:blipFill>
        <p:spPr>
          <a:xfrm>
            <a:off x="6082831" y="2875055"/>
            <a:ext cx="6084193" cy="3680937"/>
          </a:xfrm>
          <a:prstGeom prst="rect">
            <a:avLst/>
          </a:prstGeom>
        </p:spPr>
      </p:pic>
      <p:sp>
        <p:nvSpPr>
          <p:cNvPr id="14" name="タイトル 1">
            <a:extLst>
              <a:ext uri="{FF2B5EF4-FFF2-40B4-BE49-F238E27FC236}">
                <a16:creationId xmlns:a16="http://schemas.microsoft.com/office/drawing/2014/main" id="{B1BACD33-3520-1B57-9B93-4B38DD912C15}"/>
              </a:ext>
            </a:extLst>
          </p:cNvPr>
          <p:cNvSpPr txBox="1">
            <a:spLocks/>
          </p:cNvSpPr>
          <p:nvPr/>
        </p:nvSpPr>
        <p:spPr>
          <a:xfrm>
            <a:off x="107418" y="-208546"/>
            <a:ext cx="4632864"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solidFill>
                  <a:schemeClr val="bg1"/>
                </a:solidFill>
              </a:rPr>
              <a:t>実行手順と結果</a:t>
            </a:r>
            <a:r>
              <a:rPr lang="en-US" altLang="ja-JP" dirty="0">
                <a:solidFill>
                  <a:schemeClr val="bg1"/>
                </a:solidFill>
              </a:rPr>
              <a:t>1</a:t>
            </a:r>
            <a:endParaRPr lang="ja-JP" altLang="en-US">
              <a:solidFill>
                <a:schemeClr val="bg1"/>
              </a:solidFill>
            </a:endParaRPr>
          </a:p>
        </p:txBody>
      </p:sp>
      <p:sp>
        <p:nvSpPr>
          <p:cNvPr id="16" name="テキスト ボックス 15">
            <a:extLst>
              <a:ext uri="{FF2B5EF4-FFF2-40B4-BE49-F238E27FC236}">
                <a16:creationId xmlns:a16="http://schemas.microsoft.com/office/drawing/2014/main" id="{BFE2E287-4FA5-4468-73E0-F09EA501F9B6}"/>
              </a:ext>
            </a:extLst>
          </p:cNvPr>
          <p:cNvSpPr txBox="1"/>
          <p:nvPr/>
        </p:nvSpPr>
        <p:spPr>
          <a:xfrm>
            <a:off x="28904" y="2449186"/>
            <a:ext cx="1773242" cy="369332"/>
          </a:xfrm>
          <a:prstGeom prst="rect">
            <a:avLst/>
          </a:prstGeom>
          <a:noFill/>
        </p:spPr>
        <p:txBody>
          <a:bodyPr wrap="none" rtlCol="0">
            <a:spAutoFit/>
          </a:bodyPr>
          <a:lstStyle/>
          <a:p>
            <a:r>
              <a:rPr lang="en-US" altLang="ja-JP" dirty="0" err="1"/>
              <a:t>t</a:t>
            </a:r>
            <a:r>
              <a:rPr kumimoji="1" lang="en-US" altLang="ja-JP" dirty="0" err="1"/>
              <a:t>ictok_data.csv</a:t>
            </a:r>
            <a:endParaRPr kumimoji="1" lang="ja-JP" altLang="en-US"/>
          </a:p>
        </p:txBody>
      </p:sp>
      <p:sp>
        <p:nvSpPr>
          <p:cNvPr id="22" name="テキスト ボックス 21">
            <a:extLst>
              <a:ext uri="{FF2B5EF4-FFF2-40B4-BE49-F238E27FC236}">
                <a16:creationId xmlns:a16="http://schemas.microsoft.com/office/drawing/2014/main" id="{AF3F5C58-A031-39E9-6896-8F084F4B4442}"/>
              </a:ext>
            </a:extLst>
          </p:cNvPr>
          <p:cNvSpPr txBox="1"/>
          <p:nvPr/>
        </p:nvSpPr>
        <p:spPr>
          <a:xfrm>
            <a:off x="6018663" y="2443930"/>
            <a:ext cx="2234907" cy="369332"/>
          </a:xfrm>
          <a:prstGeom prst="rect">
            <a:avLst/>
          </a:prstGeom>
          <a:noFill/>
        </p:spPr>
        <p:txBody>
          <a:bodyPr wrap="none" rtlCol="0">
            <a:spAutoFit/>
          </a:bodyPr>
          <a:lstStyle/>
          <a:p>
            <a:r>
              <a:rPr lang="en-US" altLang="ja-JP" dirty="0" err="1"/>
              <a:t>not_t</a:t>
            </a:r>
            <a:r>
              <a:rPr kumimoji="1" lang="en-US" altLang="ja-JP" dirty="0" err="1"/>
              <a:t>ictok_data.csv</a:t>
            </a:r>
            <a:endParaRPr kumimoji="1" lang="ja-JP" altLang="en-US"/>
          </a:p>
        </p:txBody>
      </p:sp>
    </p:spTree>
    <p:extLst>
      <p:ext uri="{BB962C8B-B14F-4D97-AF65-F5344CB8AC3E}">
        <p14:creationId xmlns:p14="http://schemas.microsoft.com/office/powerpoint/2010/main" val="219242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CF740AE5-F386-786D-F9D1-AED4B1DCED7D}"/>
              </a:ext>
            </a:extLst>
          </p:cNvPr>
          <p:cNvSpPr/>
          <p:nvPr/>
        </p:nvSpPr>
        <p:spPr>
          <a:xfrm>
            <a:off x="0" y="0"/>
            <a:ext cx="4632865" cy="6858000"/>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50000"/>
                  <a:lumOff val="50000"/>
                </a:schemeClr>
              </a:solidFill>
            </a:endParaRPr>
          </a:p>
        </p:txBody>
      </p:sp>
      <p:sp>
        <p:nvSpPr>
          <p:cNvPr id="3" name="コンテンツ プレースホルダー 2">
            <a:extLst>
              <a:ext uri="{FF2B5EF4-FFF2-40B4-BE49-F238E27FC236}">
                <a16:creationId xmlns:a16="http://schemas.microsoft.com/office/drawing/2014/main" id="{2D1FA759-91FD-098D-B8F3-ACD1C53D911C}"/>
              </a:ext>
            </a:extLst>
          </p:cNvPr>
          <p:cNvSpPr>
            <a:spLocks noGrp="1"/>
          </p:cNvSpPr>
          <p:nvPr>
            <p:ph idx="1"/>
          </p:nvPr>
        </p:nvSpPr>
        <p:spPr>
          <a:xfrm>
            <a:off x="137114" y="735549"/>
            <a:ext cx="4495751" cy="5873798"/>
          </a:xfrm>
        </p:spPr>
        <p:txBody>
          <a:bodyPr>
            <a:normAutofit lnSpcReduction="10000"/>
          </a:bodyPr>
          <a:lstStyle/>
          <a:p>
            <a:endParaRPr lang="en-US" altLang="ja-JP" sz="2800" dirty="0">
              <a:effectLst/>
              <a:latin typeface="HaranoAjiMincho-Regular-Identity-H"/>
            </a:endParaRPr>
          </a:p>
          <a:p>
            <a:pPr marL="0" indent="0">
              <a:buNone/>
            </a:pPr>
            <a:r>
              <a:rPr lang="ja-JP" altLang="en-US" sz="2400">
                <a:effectLst/>
                <a:latin typeface="HaranoAjiMincho-Regular-Identity-H"/>
              </a:rPr>
              <a:t>上記の組み合わせ</a:t>
            </a:r>
            <a:r>
              <a:rPr lang="ja-JP" altLang="en-US" sz="2400">
                <a:latin typeface="HaranoAjiMincho-Regular-Identity-H"/>
              </a:rPr>
              <a:t>それぞれで</a:t>
            </a:r>
            <a:r>
              <a:rPr lang="en-US" altLang="ja-JP" sz="2400" dirty="0">
                <a:latin typeface="HaranoAjiMincho-Regular-Identity-H"/>
              </a:rPr>
              <a:t>K</a:t>
            </a:r>
            <a:r>
              <a:rPr lang="ja-JP" altLang="en-US" sz="2400">
                <a:latin typeface="HaranoAjiMincho-Regular-Identity-H"/>
              </a:rPr>
              <a:t>の値を</a:t>
            </a:r>
            <a:r>
              <a:rPr lang="en-US" altLang="ja-JP" sz="2400" dirty="0">
                <a:latin typeface="HaranoAjiMincho-Regular-Identity-H"/>
              </a:rPr>
              <a:t>1~30</a:t>
            </a:r>
            <a:r>
              <a:rPr lang="ja-JP" altLang="en-US" sz="2400">
                <a:latin typeface="HaranoAjiMincho-Regular-Identity-H"/>
              </a:rPr>
              <a:t>で学習し、最適な</a:t>
            </a:r>
            <a:r>
              <a:rPr lang="en-US" altLang="ja-JP" sz="2400" dirty="0">
                <a:latin typeface="HaranoAjiMincho-Regular-Identity-H"/>
              </a:rPr>
              <a:t>K</a:t>
            </a:r>
            <a:r>
              <a:rPr lang="ja-JP" altLang="en-US" sz="2400">
                <a:latin typeface="HaranoAjiMincho-Regular-Identity-H"/>
              </a:rPr>
              <a:t>の値を見つけ出した。</a:t>
            </a:r>
            <a:endParaRPr lang="en-US" altLang="ja-JP" sz="2400" dirty="0">
              <a:latin typeface="HaranoAjiMincho-Regular-Identity-H"/>
            </a:endParaRPr>
          </a:p>
          <a:p>
            <a:pPr marL="0" indent="0">
              <a:buNone/>
            </a:pPr>
            <a:endParaRPr lang="en-US" altLang="ja-JP" sz="2800" dirty="0">
              <a:effectLst/>
              <a:latin typeface="HaranoAjiMincho-Regular-Identity-H"/>
            </a:endParaRPr>
          </a:p>
          <a:p>
            <a:pPr marL="0" indent="0">
              <a:buNone/>
            </a:pPr>
            <a:r>
              <a:rPr lang="ja-JP" altLang="en-US" sz="2800">
                <a:effectLst/>
                <a:latin typeface="HaranoAjiMincho-Regular-Identity-H"/>
              </a:rPr>
              <a:t>結果</a:t>
            </a:r>
            <a:endParaRPr lang="en-US" altLang="ja-JP" sz="2800" dirty="0">
              <a:effectLst/>
              <a:latin typeface="HaranoAjiMincho-Regular-Identity-H"/>
            </a:endParaRPr>
          </a:p>
          <a:p>
            <a:pPr marL="0" indent="0">
              <a:buNone/>
            </a:pPr>
            <a:r>
              <a:rPr lang="ja-JP" altLang="en-US">
                <a:latin typeface="HaranoAjiMincho-Regular-Identity-H"/>
              </a:rPr>
              <a:t>特徴変数は</a:t>
            </a:r>
            <a:endParaRPr lang="en-US" altLang="ja-JP" dirty="0">
              <a:latin typeface="HaranoAjiMincho-Regular-Identity-H"/>
            </a:endParaRPr>
          </a:p>
          <a:p>
            <a:pPr marL="0" indent="0">
              <a:buNone/>
            </a:pPr>
            <a:r>
              <a:rPr lang="ja-JP" altLang="en-US">
                <a:latin typeface="HaranoAjiMincho-Regular-Identity-H"/>
              </a:rPr>
              <a:t>・ダンスに適しているか</a:t>
            </a:r>
            <a:endParaRPr lang="en-US" altLang="ja-JP" dirty="0">
              <a:latin typeface="HaranoAjiMincho-Regular-Identity-H"/>
            </a:endParaRPr>
          </a:p>
          <a:p>
            <a:pPr marL="0" indent="0">
              <a:buNone/>
            </a:pPr>
            <a:r>
              <a:rPr lang="ja-JP" altLang="en-US" sz="2800">
                <a:effectLst/>
                <a:latin typeface="HaranoAjiMincho-Regular-Identity-H"/>
              </a:rPr>
              <a:t>・</a:t>
            </a:r>
            <a:r>
              <a:rPr lang="ja-JP" altLang="en-US">
                <a:latin typeface="HaranoAjiMincho-Regular-Identity-H"/>
              </a:rPr>
              <a:t>エネルギーの強さ</a:t>
            </a:r>
            <a:endParaRPr lang="en-US" altLang="ja-JP" dirty="0">
              <a:latin typeface="HaranoAjiMincho-Regular-Identity-H"/>
            </a:endParaRPr>
          </a:p>
          <a:p>
            <a:pPr marL="0" indent="0">
              <a:buNone/>
            </a:pPr>
            <a:r>
              <a:rPr lang="en-US" altLang="ja-JP" sz="2800" dirty="0">
                <a:effectLst/>
                <a:latin typeface="HaranoAjiMincho-Regular-Identity-H"/>
              </a:rPr>
              <a:t>K</a:t>
            </a:r>
            <a:r>
              <a:rPr lang="en-US" altLang="ja-JP" dirty="0">
                <a:latin typeface="HaranoAjiMincho-Regular-Identity-H"/>
              </a:rPr>
              <a:t> </a:t>
            </a:r>
            <a:r>
              <a:rPr lang="en-US" altLang="ja-JP" sz="2800" dirty="0">
                <a:effectLst/>
                <a:latin typeface="HaranoAjiMincho-Regular-Identity-H"/>
              </a:rPr>
              <a:t>= 10</a:t>
            </a:r>
          </a:p>
          <a:p>
            <a:pPr marL="0" indent="0">
              <a:buNone/>
            </a:pPr>
            <a:r>
              <a:rPr lang="ja-JP" altLang="en-US" sz="2800">
                <a:effectLst/>
                <a:latin typeface="HaranoAjiMincho-Regular-Identity-H"/>
              </a:rPr>
              <a:t>の時に正答率</a:t>
            </a:r>
            <a:r>
              <a:rPr lang="en-US" altLang="ja-JP" sz="2800" dirty="0">
                <a:effectLst/>
                <a:latin typeface="HaranoAjiMincho-Regular-Identity-H"/>
              </a:rPr>
              <a:t>70.2041</a:t>
            </a:r>
            <a:r>
              <a:rPr lang="ja-JP" altLang="en-US">
                <a:latin typeface="HaranoAjiMincho-Regular-Identity-H"/>
              </a:rPr>
              <a:t>％</a:t>
            </a:r>
            <a:endParaRPr lang="en-US" altLang="ja-JP" dirty="0">
              <a:latin typeface="HaranoAjiMincho-Regular-Identity-H"/>
            </a:endParaRPr>
          </a:p>
          <a:p>
            <a:pPr marL="0" indent="0">
              <a:buNone/>
            </a:pPr>
            <a:endParaRPr lang="en-US" altLang="ja-JP" sz="2800" dirty="0">
              <a:effectLst/>
              <a:latin typeface="HaranoAjiMincho-Regular-Identity-H"/>
            </a:endParaRPr>
          </a:p>
          <a:p>
            <a:pPr marL="0" indent="0">
              <a:buNone/>
            </a:pPr>
            <a:r>
              <a:rPr lang="en-US" altLang="ja-JP" dirty="0">
                <a:latin typeface="HaranoAjiMincho-Regular-Identity-H"/>
              </a:rPr>
              <a:t>→</a:t>
            </a:r>
            <a:r>
              <a:rPr lang="ja-JP" altLang="en-US">
                <a:latin typeface="HaranoAjiMincho-Regular-Identity-H"/>
              </a:rPr>
              <a:t>学習モデルの決定</a:t>
            </a:r>
            <a:endParaRPr lang="en-US" altLang="ja-JP" sz="2800" dirty="0">
              <a:effectLst/>
              <a:latin typeface="HaranoAjiMincho-Regular-Identity-H"/>
            </a:endParaRPr>
          </a:p>
        </p:txBody>
      </p:sp>
      <p:pic>
        <p:nvPicPr>
          <p:cNvPr id="12" name="図 11">
            <a:extLst>
              <a:ext uri="{FF2B5EF4-FFF2-40B4-BE49-F238E27FC236}">
                <a16:creationId xmlns:a16="http://schemas.microsoft.com/office/drawing/2014/main" id="{7CD803DD-008E-9055-2E6E-34CA5E352A50}"/>
              </a:ext>
            </a:extLst>
          </p:cNvPr>
          <p:cNvPicPr>
            <a:picLocks noChangeAspect="1"/>
          </p:cNvPicPr>
          <p:nvPr/>
        </p:nvPicPr>
        <p:blipFill>
          <a:blip r:embed="rId2"/>
          <a:stretch>
            <a:fillRect/>
          </a:stretch>
        </p:blipFill>
        <p:spPr>
          <a:xfrm>
            <a:off x="4664948" y="-1"/>
            <a:ext cx="4918841" cy="3689131"/>
          </a:xfrm>
          <a:prstGeom prst="rect">
            <a:avLst/>
          </a:prstGeom>
        </p:spPr>
      </p:pic>
      <p:sp>
        <p:nvSpPr>
          <p:cNvPr id="2" name="タイトル 1">
            <a:extLst>
              <a:ext uri="{FF2B5EF4-FFF2-40B4-BE49-F238E27FC236}">
                <a16:creationId xmlns:a16="http://schemas.microsoft.com/office/drawing/2014/main" id="{43A81057-704D-B06A-9221-BD8255319B73}"/>
              </a:ext>
            </a:extLst>
          </p:cNvPr>
          <p:cNvSpPr txBox="1">
            <a:spLocks/>
          </p:cNvSpPr>
          <p:nvPr/>
        </p:nvSpPr>
        <p:spPr>
          <a:xfrm>
            <a:off x="107418" y="-208546"/>
            <a:ext cx="4632864"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solidFill>
                  <a:schemeClr val="bg1"/>
                </a:solidFill>
              </a:rPr>
              <a:t>実行手順と結果</a:t>
            </a:r>
            <a:r>
              <a:rPr lang="en-US" altLang="ja-JP" dirty="0">
                <a:solidFill>
                  <a:schemeClr val="bg1"/>
                </a:solidFill>
              </a:rPr>
              <a:t>2</a:t>
            </a:r>
            <a:endParaRPr lang="ja-JP" altLang="en-US">
              <a:solidFill>
                <a:schemeClr val="bg1"/>
              </a:solidFill>
            </a:endParaRPr>
          </a:p>
        </p:txBody>
      </p:sp>
      <p:pic>
        <p:nvPicPr>
          <p:cNvPr id="6" name="図 5">
            <a:extLst>
              <a:ext uri="{FF2B5EF4-FFF2-40B4-BE49-F238E27FC236}">
                <a16:creationId xmlns:a16="http://schemas.microsoft.com/office/drawing/2014/main" id="{B688E05F-12E9-52E8-140D-89017D089D90}"/>
              </a:ext>
            </a:extLst>
          </p:cNvPr>
          <p:cNvPicPr>
            <a:picLocks noChangeAspect="1"/>
          </p:cNvPicPr>
          <p:nvPr/>
        </p:nvPicPr>
        <p:blipFill>
          <a:blip r:embed="rId3"/>
          <a:stretch>
            <a:fillRect/>
          </a:stretch>
        </p:blipFill>
        <p:spPr>
          <a:xfrm>
            <a:off x="7055223" y="2788601"/>
            <a:ext cx="4999663" cy="3900053"/>
          </a:xfrm>
          <a:prstGeom prst="rect">
            <a:avLst/>
          </a:prstGeom>
        </p:spPr>
      </p:pic>
    </p:spTree>
    <p:extLst>
      <p:ext uri="{BB962C8B-B14F-4D97-AF65-F5344CB8AC3E}">
        <p14:creationId xmlns:p14="http://schemas.microsoft.com/office/powerpoint/2010/main" val="34565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trips(down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CF740AE5-F386-786D-F9D1-AED4B1DCED7D}"/>
              </a:ext>
            </a:extLst>
          </p:cNvPr>
          <p:cNvSpPr/>
          <p:nvPr/>
        </p:nvSpPr>
        <p:spPr>
          <a:xfrm>
            <a:off x="0" y="0"/>
            <a:ext cx="4632865" cy="6858000"/>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50000"/>
                  <a:lumOff val="50000"/>
                </a:schemeClr>
              </a:solidFill>
            </a:endParaRPr>
          </a:p>
        </p:txBody>
      </p:sp>
      <p:sp>
        <p:nvSpPr>
          <p:cNvPr id="3" name="コンテンツ プレースホルダー 2">
            <a:extLst>
              <a:ext uri="{FF2B5EF4-FFF2-40B4-BE49-F238E27FC236}">
                <a16:creationId xmlns:a16="http://schemas.microsoft.com/office/drawing/2014/main" id="{2D1FA759-91FD-098D-B8F3-ACD1C53D911C}"/>
              </a:ext>
            </a:extLst>
          </p:cNvPr>
          <p:cNvSpPr>
            <a:spLocks noGrp="1"/>
          </p:cNvSpPr>
          <p:nvPr>
            <p:ph idx="1"/>
          </p:nvPr>
        </p:nvSpPr>
        <p:spPr>
          <a:xfrm>
            <a:off x="137114" y="805348"/>
            <a:ext cx="4632865" cy="6052651"/>
          </a:xfrm>
        </p:spPr>
        <p:txBody>
          <a:bodyPr>
            <a:normAutofit/>
          </a:bodyPr>
          <a:lstStyle/>
          <a:p>
            <a:endParaRPr lang="en-US" altLang="ja-JP" sz="2800" dirty="0">
              <a:effectLst/>
              <a:latin typeface="HaranoAjiMincho-Regular-Identity-H"/>
            </a:endParaRPr>
          </a:p>
          <a:p>
            <a:pPr marL="0" indent="0">
              <a:buNone/>
            </a:pPr>
            <a:r>
              <a:rPr lang="ja-JP" altLang="en-US" sz="2400">
                <a:latin typeface="HaranoAjiMincho-Regular-Identity-H"/>
              </a:rPr>
              <a:t>学習モデルを用いて曲を選別</a:t>
            </a:r>
            <a:endParaRPr lang="en-US" altLang="ja-JP" sz="2400" dirty="0">
              <a:latin typeface="HaranoAjiMincho-Regular-Identity-H"/>
            </a:endParaRPr>
          </a:p>
          <a:p>
            <a:pPr marL="0" indent="0">
              <a:buNone/>
            </a:pPr>
            <a:endParaRPr lang="en-US" altLang="ja-JP" dirty="0">
              <a:latin typeface="HaranoAjiMincho-Regular-Identity-H"/>
            </a:endParaRPr>
          </a:p>
          <a:p>
            <a:pPr marL="0" indent="0">
              <a:buNone/>
            </a:pPr>
            <a:r>
              <a:rPr lang="en-US" altLang="ja-JP" dirty="0" err="1">
                <a:latin typeface="HaranoAjiMincho-Regular-Identity-H"/>
              </a:rPr>
              <a:t>Tiktok</a:t>
            </a:r>
            <a:r>
              <a:rPr lang="ja-JP" altLang="en-US">
                <a:latin typeface="HaranoAjiMincho-Regular-Identity-H"/>
              </a:rPr>
              <a:t>に使われている曲を</a:t>
            </a:r>
            <a:r>
              <a:rPr lang="en-US" altLang="ja-JP" dirty="0">
                <a:latin typeface="HaranoAjiMincho-Regular-Identity-H"/>
              </a:rPr>
              <a:t>1</a:t>
            </a:r>
          </a:p>
          <a:p>
            <a:pPr marL="0" indent="0">
              <a:buNone/>
            </a:pPr>
            <a:r>
              <a:rPr lang="ja-JP" altLang="en-US">
                <a:latin typeface="HaranoAjiMincho-Regular-Identity-H"/>
              </a:rPr>
              <a:t>そうでない曲を</a:t>
            </a:r>
            <a:r>
              <a:rPr lang="en-US" altLang="ja-JP" dirty="0">
                <a:latin typeface="HaranoAjiMincho-Regular-Identity-H"/>
              </a:rPr>
              <a:t>0</a:t>
            </a:r>
            <a:r>
              <a:rPr lang="ja-JP" altLang="en-US">
                <a:latin typeface="HaranoAjiMincho-Regular-Identity-H"/>
              </a:rPr>
              <a:t>とした</a:t>
            </a:r>
            <a:endParaRPr lang="en-US" altLang="ja-JP" dirty="0">
              <a:latin typeface="HaranoAjiMincho-Regular-Identity-H"/>
            </a:endParaRPr>
          </a:p>
          <a:p>
            <a:pPr marL="0" indent="0">
              <a:buNone/>
            </a:pPr>
            <a:endParaRPr lang="en-US" altLang="ja-JP" dirty="0">
              <a:latin typeface="HaranoAjiMincho-Regular-Identity-H"/>
            </a:endParaRPr>
          </a:p>
          <a:p>
            <a:pPr marL="0" indent="0">
              <a:buNone/>
            </a:pPr>
            <a:r>
              <a:rPr lang="ja-JP" altLang="en-US">
                <a:latin typeface="HaranoAjiMincho-Regular-Identity-H"/>
              </a:rPr>
              <a:t>・判別結果</a:t>
            </a:r>
            <a:endParaRPr lang="en-US" altLang="ja-JP" dirty="0">
              <a:latin typeface="HaranoAjiMincho-Regular-Identity-H"/>
            </a:endParaRPr>
          </a:p>
          <a:p>
            <a:pPr marL="0" indent="0">
              <a:buNone/>
            </a:pPr>
            <a:r>
              <a:rPr lang="ja-JP" altLang="en-US">
                <a:latin typeface="Open Sans" panose="020B0606030504020204" pitchFamily="34" charset="0"/>
              </a:rPr>
              <a:t>正答率はそれぞれ、</a:t>
            </a:r>
            <a:r>
              <a:rPr lang="en" altLang="ja-JP" dirty="0" err="1">
                <a:latin typeface="Open Sans" panose="020B0606030504020204" pitchFamily="34" charset="0"/>
              </a:rPr>
              <a:t>Tiktok</a:t>
            </a:r>
            <a:r>
              <a:rPr lang="en" altLang="ja-JP" dirty="0">
                <a:latin typeface="Open Sans" panose="020B0606030504020204" pitchFamily="34" charset="0"/>
              </a:rPr>
              <a:t> </a:t>
            </a:r>
            <a:r>
              <a:rPr lang="ja-JP" altLang="en-US">
                <a:latin typeface="Open Sans" panose="020B0606030504020204" pitchFamily="34" charset="0"/>
              </a:rPr>
              <a:t>で使われる曲が </a:t>
            </a:r>
            <a:r>
              <a:rPr lang="en-US" altLang="ja-JP" dirty="0">
                <a:latin typeface="Open Sans" panose="020B0606030504020204" pitchFamily="34" charset="0"/>
              </a:rPr>
              <a:t>70%</a:t>
            </a:r>
          </a:p>
          <a:p>
            <a:pPr marL="0" indent="0">
              <a:buNone/>
            </a:pPr>
            <a:r>
              <a:rPr lang="ja-JP" altLang="en-US">
                <a:latin typeface="Open Sans" panose="020B0606030504020204" pitchFamily="34" charset="0"/>
              </a:rPr>
              <a:t>使われない曲が </a:t>
            </a:r>
            <a:r>
              <a:rPr lang="en-US" altLang="ja-JP" dirty="0">
                <a:latin typeface="Open Sans" panose="020B0606030504020204" pitchFamily="34" charset="0"/>
              </a:rPr>
              <a:t>80% </a:t>
            </a:r>
          </a:p>
          <a:p>
            <a:pPr marL="0" indent="0">
              <a:buNone/>
            </a:pPr>
            <a:r>
              <a:rPr lang="ja-JP" altLang="en-US">
                <a:latin typeface="Open Sans" panose="020B0606030504020204" pitchFamily="34" charset="0"/>
              </a:rPr>
              <a:t>という結果になった。</a:t>
            </a:r>
            <a:endParaRPr lang="en-US" altLang="ja-JP" dirty="0">
              <a:latin typeface="HaranoAjiMincho-Regular-Identity-H"/>
            </a:endParaRPr>
          </a:p>
          <a:p>
            <a:pPr marL="0" indent="0">
              <a:buNone/>
            </a:pPr>
            <a:endParaRPr lang="en-US" altLang="ja-JP" dirty="0">
              <a:latin typeface="HaranoAjiMincho-Regular-Identity-H"/>
            </a:endParaRPr>
          </a:p>
          <a:p>
            <a:pPr marL="0" indent="0">
              <a:buNone/>
            </a:pPr>
            <a:endParaRPr lang="en-US" altLang="ja-JP" sz="2800" dirty="0">
              <a:effectLst/>
              <a:latin typeface="HaranoAjiMincho-Regular-Identity-H"/>
            </a:endParaRPr>
          </a:p>
        </p:txBody>
      </p:sp>
      <p:pic>
        <p:nvPicPr>
          <p:cNvPr id="9" name="図 8" descr="テーブル&#10;&#10;自動的に生成された説明">
            <a:extLst>
              <a:ext uri="{FF2B5EF4-FFF2-40B4-BE49-F238E27FC236}">
                <a16:creationId xmlns:a16="http://schemas.microsoft.com/office/drawing/2014/main" id="{A33871E6-B819-28DC-2D12-9F94E9B66899}"/>
              </a:ext>
            </a:extLst>
          </p:cNvPr>
          <p:cNvPicPr>
            <a:picLocks noChangeAspect="1"/>
          </p:cNvPicPr>
          <p:nvPr/>
        </p:nvPicPr>
        <p:blipFill>
          <a:blip r:embed="rId2"/>
          <a:stretch>
            <a:fillRect/>
          </a:stretch>
        </p:blipFill>
        <p:spPr>
          <a:xfrm>
            <a:off x="4733634" y="479048"/>
            <a:ext cx="7321252" cy="3272698"/>
          </a:xfrm>
          <a:prstGeom prst="rect">
            <a:avLst/>
          </a:prstGeom>
        </p:spPr>
      </p:pic>
      <p:pic>
        <p:nvPicPr>
          <p:cNvPr id="12" name="図 11" descr="テーブル&#10;&#10;自動的に生成された説明">
            <a:extLst>
              <a:ext uri="{FF2B5EF4-FFF2-40B4-BE49-F238E27FC236}">
                <a16:creationId xmlns:a16="http://schemas.microsoft.com/office/drawing/2014/main" id="{0D56BB1A-440F-6228-2C41-9B8A83ACA789}"/>
              </a:ext>
            </a:extLst>
          </p:cNvPr>
          <p:cNvPicPr>
            <a:picLocks noChangeAspect="1"/>
          </p:cNvPicPr>
          <p:nvPr/>
        </p:nvPicPr>
        <p:blipFill>
          <a:blip r:embed="rId3"/>
          <a:stretch>
            <a:fillRect/>
          </a:stretch>
        </p:blipFill>
        <p:spPr>
          <a:xfrm>
            <a:off x="4729118" y="3831673"/>
            <a:ext cx="7351832" cy="2946399"/>
          </a:xfrm>
          <a:prstGeom prst="rect">
            <a:avLst/>
          </a:prstGeom>
        </p:spPr>
      </p:pic>
      <p:sp>
        <p:nvSpPr>
          <p:cNvPr id="4" name="タイトル 1">
            <a:extLst>
              <a:ext uri="{FF2B5EF4-FFF2-40B4-BE49-F238E27FC236}">
                <a16:creationId xmlns:a16="http://schemas.microsoft.com/office/drawing/2014/main" id="{B20634E9-6878-74D9-DF3D-8CCD3AED97AD}"/>
              </a:ext>
            </a:extLst>
          </p:cNvPr>
          <p:cNvSpPr txBox="1">
            <a:spLocks/>
          </p:cNvSpPr>
          <p:nvPr/>
        </p:nvSpPr>
        <p:spPr>
          <a:xfrm>
            <a:off x="107418" y="-208546"/>
            <a:ext cx="4632864"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solidFill>
                  <a:schemeClr val="bg1"/>
                </a:solidFill>
              </a:rPr>
              <a:t>実行手順と結果</a:t>
            </a:r>
            <a:r>
              <a:rPr lang="en-US" altLang="ja-JP" dirty="0">
                <a:solidFill>
                  <a:schemeClr val="bg1"/>
                </a:solidFill>
              </a:rPr>
              <a:t>3</a:t>
            </a:r>
            <a:endParaRPr lang="ja-JP" altLang="en-US">
              <a:solidFill>
                <a:schemeClr val="bg1"/>
              </a:solidFill>
            </a:endParaRPr>
          </a:p>
        </p:txBody>
      </p:sp>
    </p:spTree>
    <p:extLst>
      <p:ext uri="{BB962C8B-B14F-4D97-AF65-F5344CB8AC3E}">
        <p14:creationId xmlns:p14="http://schemas.microsoft.com/office/powerpoint/2010/main" val="379487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AB4D09C-8369-3428-5838-746EA484B69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kumimoji="1" lang="ja-JP" altLang="en-US" sz="4000" kern="1200">
                <a:solidFill>
                  <a:srgbClr val="FFFFFF"/>
                </a:solidFill>
                <a:latin typeface="+mj-lt"/>
                <a:ea typeface="+mj-ea"/>
                <a:cs typeface="+mj-cs"/>
              </a:rPr>
              <a:t>実験計画と</a:t>
            </a:r>
            <a:r>
              <a:rPr lang="ja-JP" altLang="en-US" sz="4000" kern="1200">
                <a:solidFill>
                  <a:srgbClr val="FFFFFF"/>
                </a:solidFill>
                <a:latin typeface="+mj-lt"/>
                <a:ea typeface="+mj-ea"/>
                <a:cs typeface="+mj-cs"/>
              </a:rPr>
              <a:t>実際の実験経過</a:t>
            </a:r>
            <a:endParaRPr kumimoji="1" lang="en-US" altLang="ja-JP" sz="4000" kern="1200">
              <a:solidFill>
                <a:srgbClr val="FFFFFF"/>
              </a:solidFill>
              <a:latin typeface="+mj-lt"/>
              <a:ea typeface="+mj-ea"/>
              <a:cs typeface="+mj-cs"/>
            </a:endParaRPr>
          </a:p>
        </p:txBody>
      </p:sp>
      <p:sp>
        <p:nvSpPr>
          <p:cNvPr id="3" name="コンテンツ プレースホルダー 2">
            <a:extLst>
              <a:ext uri="{FF2B5EF4-FFF2-40B4-BE49-F238E27FC236}">
                <a16:creationId xmlns:a16="http://schemas.microsoft.com/office/drawing/2014/main" id="{5A0D2A99-B1CA-9113-C1E0-493A3811813C}"/>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kumimoji="1" lang="ja-JP" altLang="en-US" sz="2000" kern="1200">
                <a:solidFill>
                  <a:srgbClr val="FFFFFF"/>
                </a:solidFill>
                <a:latin typeface="+mn-lt"/>
                <a:ea typeface="+mn-ea"/>
                <a:cs typeface="+mn-cs"/>
              </a:rPr>
              <a:t>オレンジが超過部分</a:t>
            </a:r>
          </a:p>
        </p:txBody>
      </p:sp>
      <p:pic>
        <p:nvPicPr>
          <p:cNvPr id="4" name="図 3">
            <a:extLst>
              <a:ext uri="{FF2B5EF4-FFF2-40B4-BE49-F238E27FC236}">
                <a16:creationId xmlns:a16="http://schemas.microsoft.com/office/drawing/2014/main" id="{5CCBE72D-91E8-7B14-3B04-E2741F3B9608}"/>
              </a:ext>
            </a:extLst>
          </p:cNvPr>
          <p:cNvPicPr>
            <a:picLocks noChangeAspect="1"/>
          </p:cNvPicPr>
          <p:nvPr/>
        </p:nvPicPr>
        <p:blipFill>
          <a:blip r:embed="rId2"/>
          <a:stretch>
            <a:fillRect/>
          </a:stretch>
        </p:blipFill>
        <p:spPr>
          <a:xfrm>
            <a:off x="153930" y="2146852"/>
            <a:ext cx="11957691" cy="3886246"/>
          </a:xfrm>
          <a:prstGeom prst="rect">
            <a:avLst/>
          </a:prstGeom>
        </p:spPr>
      </p:pic>
    </p:spTree>
    <p:extLst>
      <p:ext uri="{BB962C8B-B14F-4D97-AF65-F5344CB8AC3E}">
        <p14:creationId xmlns:p14="http://schemas.microsoft.com/office/powerpoint/2010/main" val="1407782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AB6A846-FE4E-05B0-A9C9-F2631A85FBA5}"/>
              </a:ext>
            </a:extLst>
          </p:cNvPr>
          <p:cNvSpPr>
            <a:spLocks noGrp="1"/>
          </p:cNvSpPr>
          <p:nvPr>
            <p:ph type="title"/>
          </p:nvPr>
        </p:nvSpPr>
        <p:spPr>
          <a:xfrm>
            <a:off x="364905" y="304772"/>
            <a:ext cx="3243426" cy="5576770"/>
          </a:xfrm>
        </p:spPr>
        <p:txBody>
          <a:bodyPr anchor="t">
            <a:normAutofit/>
          </a:bodyPr>
          <a:lstStyle/>
          <a:p>
            <a:r>
              <a:rPr kumimoji="1" lang="ja-JP" altLang="en-US">
                <a:solidFill>
                  <a:schemeClr val="bg1"/>
                </a:solidFill>
              </a:rPr>
              <a:t>考察</a:t>
            </a:r>
          </a:p>
        </p:txBody>
      </p:sp>
      <p:sp>
        <p:nvSpPr>
          <p:cNvPr id="12" name="Rectangle 11">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B014F36E-3FE4-CEB0-66F3-AFA8EBF214CD}"/>
              </a:ext>
            </a:extLst>
          </p:cNvPr>
          <p:cNvSpPr>
            <a:spLocks noGrp="1"/>
          </p:cNvSpPr>
          <p:nvPr>
            <p:ph idx="1"/>
          </p:nvPr>
        </p:nvSpPr>
        <p:spPr>
          <a:xfrm>
            <a:off x="4009292" y="689186"/>
            <a:ext cx="7685751" cy="5792502"/>
          </a:xfrm>
        </p:spPr>
        <p:txBody>
          <a:bodyPr>
            <a:normAutofit/>
          </a:bodyPr>
          <a:lstStyle/>
          <a:p>
            <a:r>
              <a:rPr lang="ja-JP" altLang="en-US" b="0" i="0">
                <a:effectLst/>
                <a:latin typeface="Open Sans" panose="020B0606030504020204" pitchFamily="34" charset="0"/>
              </a:rPr>
              <a:t>今後の展望</a:t>
            </a:r>
            <a:endParaRPr lang="en-US" altLang="ja-JP" b="0" i="0" dirty="0">
              <a:effectLst/>
              <a:latin typeface="Open Sans" panose="020B0606030504020204" pitchFamily="34" charset="0"/>
            </a:endParaRPr>
          </a:p>
          <a:p>
            <a:pPr marL="0" indent="0">
              <a:buNone/>
            </a:pPr>
            <a:r>
              <a:rPr lang="ja-JP" altLang="en-US" b="0" i="0">
                <a:effectLst/>
                <a:latin typeface="Open Sans" panose="020B0606030504020204" pitchFamily="34" charset="0"/>
              </a:rPr>
              <a:t>音響的な特徴量だけではなく再生数・高評価数なども評価の際に加えると、より高い精度で判別ができると考えられる</a:t>
            </a:r>
            <a:endParaRPr lang="en-US" altLang="ja-JP" b="0" i="0" dirty="0">
              <a:effectLst/>
              <a:latin typeface="Open Sans" panose="020B0606030504020204" pitchFamily="34" charset="0"/>
            </a:endParaRPr>
          </a:p>
          <a:p>
            <a:pPr marL="0" indent="0">
              <a:buNone/>
            </a:pPr>
            <a:endParaRPr lang="en-US" altLang="ja-JP" b="0" i="0" dirty="0">
              <a:effectLst/>
              <a:latin typeface="Open Sans" panose="020B0606030504020204" pitchFamily="34" charset="0"/>
            </a:endParaRPr>
          </a:p>
          <a:p>
            <a:r>
              <a:rPr lang="ja-JP" altLang="en-US" b="0" i="0">
                <a:effectLst/>
                <a:latin typeface="Open Sans" panose="020B0606030504020204" pitchFamily="34" charset="0"/>
              </a:rPr>
              <a:t> </a:t>
            </a:r>
            <a:r>
              <a:rPr lang="en" altLang="ja-JP" b="0" i="0" dirty="0" err="1">
                <a:effectLst/>
                <a:latin typeface="Open Sans" panose="020B0606030504020204" pitchFamily="34" charset="0"/>
              </a:rPr>
              <a:t>Tiktok</a:t>
            </a:r>
            <a:r>
              <a:rPr lang="ja-JP" altLang="en-US" b="0" i="0">
                <a:effectLst/>
                <a:latin typeface="Open Sans" panose="020B0606030504020204" pitchFamily="34" charset="0"/>
              </a:rPr>
              <a:t>で使われる曲かどうかを左右する説明変数について</a:t>
            </a:r>
            <a:endParaRPr lang="en-US" altLang="ja-JP" b="0" i="0" dirty="0">
              <a:effectLst/>
              <a:latin typeface="Open Sans" panose="020B0606030504020204" pitchFamily="34" charset="0"/>
            </a:endParaRPr>
          </a:p>
          <a:p>
            <a:pPr marL="0" indent="0">
              <a:buNone/>
            </a:pPr>
            <a:r>
              <a:rPr lang="ja-JP" altLang="en-US" b="0" i="0">
                <a:effectLst/>
                <a:latin typeface="Open Sans" panose="020B0606030504020204" pitchFamily="34" charset="0"/>
              </a:rPr>
              <a:t>「ダンスに適しているか」、「テンポ </a:t>
            </a:r>
            <a:r>
              <a:rPr lang="en-US" altLang="ja-JP" b="0" i="0" dirty="0">
                <a:effectLst/>
                <a:latin typeface="Open Sans" panose="020B0606030504020204" pitchFamily="34" charset="0"/>
              </a:rPr>
              <a:t>(</a:t>
            </a:r>
            <a:r>
              <a:rPr lang="en" altLang="ja-JP" b="0" i="0" dirty="0">
                <a:effectLst/>
                <a:latin typeface="Open Sans" panose="020B0606030504020204" pitchFamily="34" charset="0"/>
              </a:rPr>
              <a:t>BPM)</a:t>
            </a:r>
            <a:r>
              <a:rPr lang="ja-JP" altLang="en" b="0" i="0">
                <a:effectLst/>
                <a:latin typeface="Open Sans" panose="020B0606030504020204" pitchFamily="34" charset="0"/>
              </a:rPr>
              <a:t>」、「</a:t>
            </a:r>
            <a:r>
              <a:rPr lang="ja-JP" altLang="en-US" b="0" i="0">
                <a:effectLst/>
                <a:latin typeface="Open Sans" panose="020B0606030504020204" pitchFamily="34" charset="0"/>
              </a:rPr>
              <a:t>ポジティブさ」、「エネルギーの強さ」が重要であると予想。</a:t>
            </a:r>
            <a:endParaRPr lang="en-US" altLang="ja-JP" b="0" i="0" dirty="0">
              <a:effectLst/>
              <a:latin typeface="Open Sans" panose="020B0606030504020204" pitchFamily="34" charset="0"/>
            </a:endParaRPr>
          </a:p>
          <a:p>
            <a:pPr marL="0" indent="0">
              <a:buNone/>
            </a:pPr>
            <a:r>
              <a:rPr lang="ja-JP" altLang="en-US" b="0" i="0">
                <a:effectLst/>
                <a:latin typeface="Open Sans" panose="020B0606030504020204" pitchFamily="34" charset="0"/>
              </a:rPr>
              <a:t>実際に最適な組み合わせは「ダンスに適しているか」と「エネルギーの強さ」であったので概ね予想通りであった。</a:t>
            </a:r>
            <a:endParaRPr kumimoji="1" lang="ja-JP" altLang="en-US"/>
          </a:p>
          <a:p>
            <a:pPr marL="0" indent="0">
              <a:buNone/>
            </a:pPr>
            <a:endParaRPr kumimoji="1" lang="ja-JP" altLang="en-US" sz="2400"/>
          </a:p>
        </p:txBody>
      </p:sp>
    </p:spTree>
    <p:extLst>
      <p:ext uri="{BB962C8B-B14F-4D97-AF65-F5344CB8AC3E}">
        <p14:creationId xmlns:p14="http://schemas.microsoft.com/office/powerpoint/2010/main" val="67552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86B116E-8CC9-E751-592D-824287CF9E9C}"/>
              </a:ext>
            </a:extLst>
          </p:cNvPr>
          <p:cNvSpPr>
            <a:spLocks noGrp="1"/>
          </p:cNvSpPr>
          <p:nvPr>
            <p:ph type="title"/>
          </p:nvPr>
        </p:nvSpPr>
        <p:spPr>
          <a:xfrm>
            <a:off x="1156851" y="637762"/>
            <a:ext cx="9888496" cy="900131"/>
          </a:xfrm>
        </p:spPr>
        <p:txBody>
          <a:bodyPr anchor="t">
            <a:normAutofit/>
          </a:bodyPr>
          <a:lstStyle/>
          <a:p>
            <a:r>
              <a:rPr kumimoji="1" lang="ja-JP" altLang="en-US">
                <a:solidFill>
                  <a:schemeClr val="bg1"/>
                </a:solidFill>
              </a:rPr>
              <a:t>目次</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B2BD9FF-AA00-70B9-200C-822E866D1B56}"/>
              </a:ext>
            </a:extLst>
          </p:cNvPr>
          <p:cNvSpPr>
            <a:spLocks noGrp="1"/>
          </p:cNvSpPr>
          <p:nvPr>
            <p:ph idx="1"/>
          </p:nvPr>
        </p:nvSpPr>
        <p:spPr>
          <a:xfrm>
            <a:off x="1155548" y="2217343"/>
            <a:ext cx="9880893" cy="3959619"/>
          </a:xfrm>
        </p:spPr>
        <p:txBody>
          <a:bodyPr>
            <a:normAutofit/>
          </a:bodyPr>
          <a:lstStyle/>
          <a:p>
            <a:r>
              <a:rPr kumimoji="1" lang="ja-JP" altLang="en-US" sz="2400"/>
              <a:t>実験の目的・目標</a:t>
            </a:r>
            <a:endParaRPr kumimoji="1" lang="en-US" altLang="ja-JP" sz="2400" dirty="0"/>
          </a:p>
          <a:p>
            <a:r>
              <a:rPr lang="ja-JP" altLang="en-US" sz="2400"/>
              <a:t>アプローチの全体像</a:t>
            </a:r>
            <a:endParaRPr lang="en-US" altLang="ja-JP" sz="2400" dirty="0"/>
          </a:p>
          <a:p>
            <a:r>
              <a:rPr kumimoji="1" lang="ja-JP" altLang="en-US" sz="2400"/>
              <a:t>データセットの構築</a:t>
            </a:r>
            <a:endParaRPr kumimoji="1" lang="en-US" altLang="ja-JP" sz="2400" dirty="0"/>
          </a:p>
          <a:p>
            <a:r>
              <a:rPr lang="ja-JP" altLang="en-US" sz="2400"/>
              <a:t>学習モデルの決定</a:t>
            </a:r>
            <a:endParaRPr lang="en-US" altLang="ja-JP" sz="2400" dirty="0"/>
          </a:p>
          <a:p>
            <a:r>
              <a:rPr kumimoji="1" lang="ja-JP" altLang="en-US" sz="2400"/>
              <a:t>データセットの構築</a:t>
            </a:r>
            <a:endParaRPr lang="en-US" altLang="ja-JP" sz="2400" dirty="0"/>
          </a:p>
          <a:p>
            <a:r>
              <a:rPr lang="ja-JP" altLang="en-US" sz="2400"/>
              <a:t>予定していた機械学習の進め方</a:t>
            </a:r>
            <a:endParaRPr kumimoji="1" lang="en-US" altLang="ja-JP" sz="2400" dirty="0"/>
          </a:p>
          <a:p>
            <a:r>
              <a:rPr lang="ja-JP" altLang="en-US" sz="2400"/>
              <a:t>実行手順と結果</a:t>
            </a:r>
            <a:endParaRPr lang="en-US" altLang="ja-JP" sz="2400" dirty="0"/>
          </a:p>
          <a:p>
            <a:r>
              <a:rPr kumimoji="1" lang="ja-JP" altLang="en-US" sz="2400"/>
              <a:t>考察と課題</a:t>
            </a:r>
            <a:endParaRPr kumimoji="1" lang="en-US" altLang="ja-JP" sz="2400" dirty="0"/>
          </a:p>
          <a:p>
            <a:pPr marL="0" indent="0">
              <a:buNone/>
            </a:pPr>
            <a:endParaRPr kumimoji="1" lang="ja-JP" altLang="en-US" sz="2400"/>
          </a:p>
        </p:txBody>
      </p:sp>
    </p:spTree>
    <p:extLst>
      <p:ext uri="{BB962C8B-B14F-4D97-AF65-F5344CB8AC3E}">
        <p14:creationId xmlns:p14="http://schemas.microsoft.com/office/powerpoint/2010/main" val="1844205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4C5B7D8-E1B1-18C2-1122-B459CA958F85}"/>
              </a:ext>
            </a:extLst>
          </p:cNvPr>
          <p:cNvSpPr>
            <a:spLocks noGrp="1"/>
          </p:cNvSpPr>
          <p:nvPr>
            <p:ph type="title"/>
          </p:nvPr>
        </p:nvSpPr>
        <p:spPr>
          <a:xfrm>
            <a:off x="838201" y="345810"/>
            <a:ext cx="5120561" cy="1325563"/>
          </a:xfrm>
        </p:spPr>
        <p:txBody>
          <a:bodyPr>
            <a:normAutofit/>
          </a:bodyPr>
          <a:lstStyle/>
          <a:p>
            <a:r>
              <a:rPr kumimoji="1" lang="ja-JP" altLang="en-US"/>
              <a:t>実験の目的・目標</a:t>
            </a:r>
          </a:p>
        </p:txBody>
      </p:sp>
      <p:sp>
        <p:nvSpPr>
          <p:cNvPr id="3" name="コンテンツ プレースホルダー 2">
            <a:extLst>
              <a:ext uri="{FF2B5EF4-FFF2-40B4-BE49-F238E27FC236}">
                <a16:creationId xmlns:a16="http://schemas.microsoft.com/office/drawing/2014/main" id="{37E3DCAE-1645-FC2F-255A-EA5F37E8E6DC}"/>
              </a:ext>
            </a:extLst>
          </p:cNvPr>
          <p:cNvSpPr>
            <a:spLocks noGrp="1"/>
          </p:cNvSpPr>
          <p:nvPr>
            <p:ph idx="1"/>
          </p:nvPr>
        </p:nvSpPr>
        <p:spPr>
          <a:xfrm>
            <a:off x="838201" y="1825625"/>
            <a:ext cx="5092194" cy="4351338"/>
          </a:xfrm>
        </p:spPr>
        <p:txBody>
          <a:bodyPr>
            <a:normAutofit/>
          </a:bodyPr>
          <a:lstStyle/>
          <a:p>
            <a:r>
              <a:rPr lang="ja-JP" altLang="en-US" sz="2200">
                <a:latin typeface="CMR10"/>
              </a:rPr>
              <a:t>目的</a:t>
            </a:r>
            <a:endParaRPr lang="en-US" altLang="ja-JP" sz="2200" dirty="0">
              <a:latin typeface="CMR10"/>
            </a:endParaRPr>
          </a:p>
          <a:p>
            <a:pPr marL="457200" indent="-457200">
              <a:buAutoNum type="arabicPeriod"/>
            </a:pPr>
            <a:r>
              <a:rPr lang="ja-JP" altLang="en-US" sz="2200">
                <a:effectLst/>
                <a:latin typeface="HaranoAjiMincho-Regular-Identity-H"/>
              </a:rPr>
              <a:t>与えた楽曲が将来的に</a:t>
            </a:r>
            <a:r>
              <a:rPr lang="en" altLang="ja-JP" sz="2200" dirty="0" err="1">
                <a:effectLst/>
                <a:latin typeface="CMR10"/>
              </a:rPr>
              <a:t>Tiktok</a:t>
            </a:r>
            <a:r>
              <a:rPr lang="ja-JP" altLang="en-US" sz="2200">
                <a:effectLst/>
                <a:latin typeface="HaranoAjiMincho-Regular-Identity-H"/>
              </a:rPr>
              <a:t>で使われる曲かどうかを判別をする</a:t>
            </a:r>
            <a:endParaRPr lang="en-US" altLang="ja-JP" sz="2200" dirty="0">
              <a:effectLst/>
              <a:latin typeface="HaranoAjiMincho-Regular-Identity-H"/>
            </a:endParaRPr>
          </a:p>
          <a:p>
            <a:pPr marL="457200" indent="-457200">
              <a:buAutoNum type="arabicPeriod"/>
            </a:pPr>
            <a:r>
              <a:rPr lang="en-US" altLang="ja-JP" sz="2200" dirty="0">
                <a:effectLst/>
                <a:latin typeface="CMR10"/>
              </a:rPr>
              <a:t>2.</a:t>
            </a:r>
            <a:r>
              <a:rPr lang="en" altLang="ja-JP" sz="2200" dirty="0" err="1">
                <a:effectLst/>
                <a:latin typeface="CMR10"/>
              </a:rPr>
              <a:t>Tiktok</a:t>
            </a:r>
            <a:r>
              <a:rPr lang="ja-JP" altLang="en-US" sz="2200">
                <a:effectLst/>
                <a:latin typeface="HaranoAjiMincho-Regular-Identity-H"/>
              </a:rPr>
              <a:t>で実際に使われている曲を与えた際に、</a:t>
            </a:r>
            <a:r>
              <a:rPr lang="en" altLang="ja-JP" sz="2200" dirty="0" err="1">
                <a:effectLst/>
                <a:latin typeface="CMR10"/>
              </a:rPr>
              <a:t>Tiktok</a:t>
            </a:r>
            <a:r>
              <a:rPr lang="ja-JP" altLang="en-US" sz="2200">
                <a:effectLst/>
                <a:latin typeface="HaranoAjiMincho-Regular-Identity-H"/>
              </a:rPr>
              <a:t>で使われる曲と判別できるのかどう かの検証する </a:t>
            </a:r>
            <a:endParaRPr lang="ja-JP" altLang="en-US" sz="2200"/>
          </a:p>
          <a:p>
            <a:pPr marL="0" indent="0">
              <a:buNone/>
            </a:pPr>
            <a:endParaRPr lang="en-US" altLang="ja-JP" sz="2200" dirty="0">
              <a:latin typeface="CMR10"/>
            </a:endParaRPr>
          </a:p>
          <a:p>
            <a:r>
              <a:rPr lang="ja-JP" altLang="en-US" sz="2200">
                <a:effectLst/>
                <a:latin typeface="CMR10"/>
              </a:rPr>
              <a:t>目標</a:t>
            </a:r>
            <a:endParaRPr lang="en" altLang="ja-JP" sz="2200" dirty="0">
              <a:effectLst/>
              <a:latin typeface="CMR10"/>
            </a:endParaRPr>
          </a:p>
          <a:p>
            <a:pPr marL="0" indent="0">
              <a:buNone/>
            </a:pPr>
            <a:r>
              <a:rPr lang="ja-JP" altLang="en-US" sz="2200">
                <a:effectLst/>
                <a:latin typeface="HaranoAjiMincho-Regular-Identity-H"/>
              </a:rPr>
              <a:t>任意に選んだ曲を</a:t>
            </a:r>
            <a:r>
              <a:rPr lang="en" altLang="ja-JP" sz="2200" dirty="0">
                <a:effectLst/>
                <a:latin typeface="CMR10"/>
              </a:rPr>
              <a:t>TikTok</a:t>
            </a:r>
            <a:r>
              <a:rPr lang="ja-JP" altLang="en-US" sz="2200">
                <a:effectLst/>
                <a:latin typeface="HaranoAjiMincho-Regular-Identity-H"/>
              </a:rPr>
              <a:t>で使われる曲かそうでないかを判別することができるようになる</a:t>
            </a:r>
            <a:endParaRPr lang="en-US" altLang="ja-JP" sz="2200" dirty="0">
              <a:effectLst/>
              <a:latin typeface="HaranoAjiMincho-Regular-Identity-H"/>
            </a:endParaRPr>
          </a:p>
          <a:p>
            <a:pPr marL="0" indent="0">
              <a:buNone/>
            </a:pPr>
            <a:endParaRPr lang="en-US" altLang="ja-JP" sz="2200" dirty="0">
              <a:latin typeface="HaranoAjiMincho-Regular-Identity-H"/>
            </a:endParaRPr>
          </a:p>
          <a:p>
            <a:pPr marL="0" indent="0">
              <a:buNone/>
            </a:pPr>
            <a:endParaRPr lang="ja-JP" altLang="en-US" sz="2200"/>
          </a:p>
          <a:p>
            <a:endParaRPr kumimoji="1" lang="ja-JP" altLang="en-US" sz="2200"/>
          </a:p>
        </p:txBody>
      </p:sp>
      <p:sp>
        <p:nvSpPr>
          <p:cNvPr id="25" name="Oval 2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背景が黄色の電球と、スケッチで書かれた光線とコード">
            <a:extLst>
              <a:ext uri="{FF2B5EF4-FFF2-40B4-BE49-F238E27FC236}">
                <a16:creationId xmlns:a16="http://schemas.microsoft.com/office/drawing/2014/main" id="{8508EA88-A785-3171-6661-2252A0787A04}"/>
              </a:ext>
            </a:extLst>
          </p:cNvPr>
          <p:cNvPicPr>
            <a:picLocks noChangeAspect="1"/>
          </p:cNvPicPr>
          <p:nvPr/>
        </p:nvPicPr>
        <p:blipFill rotWithShape="1">
          <a:blip r:embed="rId2"/>
          <a:srcRect l="36110" r="2" b="2"/>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7" name="Arc 2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図 3" descr="文字の書かれた紙&#10;&#10;自動的に生成された説明">
            <a:extLst>
              <a:ext uri="{FF2B5EF4-FFF2-40B4-BE49-F238E27FC236}">
                <a16:creationId xmlns:a16="http://schemas.microsoft.com/office/drawing/2014/main" id="{E73DC59F-80EF-8B4D-C29D-B8C6A4DFEBB7}"/>
              </a:ext>
            </a:extLst>
          </p:cNvPr>
          <p:cNvPicPr>
            <a:picLocks noChangeAspect="1"/>
          </p:cNvPicPr>
          <p:nvPr/>
        </p:nvPicPr>
        <p:blipFill rotWithShape="1">
          <a:blip r:embed="rId3"/>
          <a:srcRect l="15280" r="6915"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02684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0B67FB5-941D-E02F-997A-5E8D7D50BF0C}"/>
              </a:ext>
            </a:extLst>
          </p:cNvPr>
          <p:cNvSpPr>
            <a:spLocks noGrp="1"/>
          </p:cNvSpPr>
          <p:nvPr>
            <p:ph type="title"/>
          </p:nvPr>
        </p:nvSpPr>
        <p:spPr>
          <a:xfrm>
            <a:off x="466722" y="586855"/>
            <a:ext cx="3201366" cy="3387497"/>
          </a:xfrm>
        </p:spPr>
        <p:txBody>
          <a:bodyPr anchor="b">
            <a:normAutofit/>
          </a:bodyPr>
          <a:lstStyle/>
          <a:p>
            <a:pPr algn="r"/>
            <a:r>
              <a:rPr kumimoji="1" lang="ja-JP" altLang="en-US" sz="4000">
                <a:solidFill>
                  <a:srgbClr val="FFFFFF"/>
                </a:solidFill>
              </a:rPr>
              <a:t>アプローチの全体像</a:t>
            </a:r>
          </a:p>
        </p:txBody>
      </p:sp>
      <p:sp>
        <p:nvSpPr>
          <p:cNvPr id="3" name="コンテンツ プレースホルダー 2">
            <a:extLst>
              <a:ext uri="{FF2B5EF4-FFF2-40B4-BE49-F238E27FC236}">
                <a16:creationId xmlns:a16="http://schemas.microsoft.com/office/drawing/2014/main" id="{AFF8B391-EA66-A231-0C1E-7F52AB2E65E1}"/>
              </a:ext>
            </a:extLst>
          </p:cNvPr>
          <p:cNvSpPr>
            <a:spLocks noGrp="1"/>
          </p:cNvSpPr>
          <p:nvPr>
            <p:ph idx="1"/>
          </p:nvPr>
        </p:nvSpPr>
        <p:spPr>
          <a:xfrm>
            <a:off x="4905054" y="1471616"/>
            <a:ext cx="6555347" cy="1412784"/>
          </a:xfrm>
        </p:spPr>
        <p:txBody>
          <a:bodyPr anchor="ctr">
            <a:normAutofit/>
          </a:bodyPr>
          <a:lstStyle/>
          <a:p>
            <a:pPr marL="0" indent="0">
              <a:buNone/>
            </a:pPr>
            <a:r>
              <a:rPr kumimoji="1" lang="ja-JP" altLang="en-US" sz="2400"/>
              <a:t>機械学習をとして</a:t>
            </a:r>
            <a:r>
              <a:rPr lang="en" altLang="ja-JP" sz="2400" dirty="0">
                <a:effectLst/>
                <a:latin typeface="CMR10"/>
              </a:rPr>
              <a:t>TikTok</a:t>
            </a:r>
            <a:r>
              <a:rPr lang="ja-JP" altLang="en-US" sz="2400">
                <a:effectLst/>
                <a:latin typeface="HaranoAjiMincho-Regular-Identity-H"/>
              </a:rPr>
              <a:t>で使われる曲かそうでないかを判別する</a:t>
            </a:r>
            <a:endParaRPr lang="en-US" altLang="ja-JP" sz="2400" dirty="0">
              <a:effectLst/>
              <a:latin typeface="HaranoAjiMincho-Regular-Identity-H"/>
            </a:endParaRPr>
          </a:p>
        </p:txBody>
      </p:sp>
      <p:sp>
        <p:nvSpPr>
          <p:cNvPr id="4" name="コンテンツ プレースホルダー 2">
            <a:extLst>
              <a:ext uri="{FF2B5EF4-FFF2-40B4-BE49-F238E27FC236}">
                <a16:creationId xmlns:a16="http://schemas.microsoft.com/office/drawing/2014/main" id="{CEB445DC-406A-D4F6-FA2F-71F992FD0CC1}"/>
              </a:ext>
            </a:extLst>
          </p:cNvPr>
          <p:cNvSpPr txBox="1">
            <a:spLocks/>
          </p:cNvSpPr>
          <p:nvPr/>
        </p:nvSpPr>
        <p:spPr>
          <a:xfrm>
            <a:off x="4902006" y="3973601"/>
            <a:ext cx="6555347" cy="123117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HaranoAjiMincho-Regular-Identity-H"/>
              </a:rPr>
              <a:t>↓</a:t>
            </a:r>
          </a:p>
          <a:p>
            <a:pPr marL="0" indent="0">
              <a:buFont typeface="Arial" panose="020B0604020202020204" pitchFamily="34" charset="0"/>
              <a:buNone/>
            </a:pPr>
            <a:r>
              <a:rPr lang="ja-JP" altLang="en-US" sz="2400">
                <a:latin typeface="HaranoAjiMincho-Regular-Identity-H"/>
              </a:rPr>
              <a:t>学習モデルの決定</a:t>
            </a:r>
            <a:endParaRPr lang="en-US" altLang="ja-JP" sz="2400" dirty="0">
              <a:latin typeface="HaranoAjiMincho-Regular-Identity-H"/>
            </a:endParaRPr>
          </a:p>
        </p:txBody>
      </p:sp>
      <p:sp>
        <p:nvSpPr>
          <p:cNvPr id="5" name="コンテンツ プレースホルダー 2">
            <a:extLst>
              <a:ext uri="{FF2B5EF4-FFF2-40B4-BE49-F238E27FC236}">
                <a16:creationId xmlns:a16="http://schemas.microsoft.com/office/drawing/2014/main" id="{0B1E4429-4547-3404-FB4D-64552FB556F9}"/>
              </a:ext>
            </a:extLst>
          </p:cNvPr>
          <p:cNvSpPr txBox="1">
            <a:spLocks/>
          </p:cNvSpPr>
          <p:nvPr/>
        </p:nvSpPr>
        <p:spPr>
          <a:xfrm>
            <a:off x="4902006" y="2742423"/>
            <a:ext cx="6555347" cy="123117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HaranoAjiMincho-Regular-Identity-H"/>
              </a:rPr>
              <a:t>↓</a:t>
            </a:r>
          </a:p>
          <a:p>
            <a:pPr marL="0" indent="0">
              <a:buNone/>
            </a:pPr>
            <a:r>
              <a:rPr lang="ja-JP" altLang="en-US" sz="2400">
                <a:latin typeface="HaranoAjiMincho-Regular-Identity-H"/>
              </a:rPr>
              <a:t>データセットや説明変数の決定</a:t>
            </a:r>
            <a:endParaRPr lang="en-US" altLang="ja-JP" sz="2400" dirty="0">
              <a:latin typeface="HaranoAjiMincho-Regular-Identity-H"/>
            </a:endParaRPr>
          </a:p>
        </p:txBody>
      </p:sp>
    </p:spTree>
    <p:extLst>
      <p:ext uri="{BB962C8B-B14F-4D97-AF65-F5344CB8AC3E}">
        <p14:creationId xmlns:p14="http://schemas.microsoft.com/office/powerpoint/2010/main" val="164126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図 10" descr="文字が書かれている&#10;&#10;低い精度で自動的に生成された説明">
            <a:extLst>
              <a:ext uri="{FF2B5EF4-FFF2-40B4-BE49-F238E27FC236}">
                <a16:creationId xmlns:a16="http://schemas.microsoft.com/office/drawing/2014/main" id="{68E5E97B-78D0-D1F4-CF7D-4C07E145078D}"/>
              </a:ext>
            </a:extLst>
          </p:cNvPr>
          <p:cNvPicPr>
            <a:picLocks noChangeAspect="1"/>
          </p:cNvPicPr>
          <p:nvPr/>
        </p:nvPicPr>
        <p:blipFill rotWithShape="1">
          <a:blip r:embed="rId2"/>
          <a:srcRect t="18962" r="-3" b="29025"/>
          <a:stretch/>
        </p:blipFill>
        <p:spPr>
          <a:xfrm>
            <a:off x="7381876" y="1"/>
            <a:ext cx="4810125" cy="250183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9" name="図 8" descr="ステージでパフォーマンスをしている人&#10;&#10;自動的に生成された説明">
            <a:extLst>
              <a:ext uri="{FF2B5EF4-FFF2-40B4-BE49-F238E27FC236}">
                <a16:creationId xmlns:a16="http://schemas.microsoft.com/office/drawing/2014/main" id="{65B8A66B-7D9A-693D-DD6C-DFBE38A7B7F5}"/>
              </a:ext>
            </a:extLst>
          </p:cNvPr>
          <p:cNvPicPr>
            <a:picLocks noChangeAspect="1"/>
          </p:cNvPicPr>
          <p:nvPr/>
        </p:nvPicPr>
        <p:blipFill rotWithShape="1">
          <a:blip r:embed="rId3"/>
          <a:srcRect t="9726" r="-4" b="-4"/>
          <a:stretch/>
        </p:blipFill>
        <p:spPr>
          <a:xfrm>
            <a:off x="5374639" y="2663706"/>
            <a:ext cx="4626927" cy="4197911"/>
          </a:xfrm>
          <a:custGeom>
            <a:avLst/>
            <a:gdLst/>
            <a:ahLst/>
            <a:cxnLst/>
            <a:rect l="l" t="t" r="r" b="b"/>
            <a:pathLst>
              <a:path w="4626927" h="4197911">
                <a:moveTo>
                  <a:pt x="1945141" y="0"/>
                </a:moveTo>
                <a:lnTo>
                  <a:pt x="1951364" y="0"/>
                </a:lnTo>
                <a:lnTo>
                  <a:pt x="3141155" y="0"/>
                </a:lnTo>
                <a:lnTo>
                  <a:pt x="4626927" y="0"/>
                </a:lnTo>
                <a:lnTo>
                  <a:pt x="2681786" y="4197911"/>
                </a:lnTo>
                <a:lnTo>
                  <a:pt x="0" y="4197911"/>
                </a:lnTo>
                <a:close/>
              </a:path>
            </a:pathLst>
          </a:custGeom>
        </p:spPr>
      </p:pic>
      <p:sp>
        <p:nvSpPr>
          <p:cNvPr id="24"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9824504E-6F75-4FA9-CA52-AED1EC2BFDD4}"/>
              </a:ext>
            </a:extLst>
          </p:cNvPr>
          <p:cNvSpPr>
            <a:spLocks noGrp="1"/>
          </p:cNvSpPr>
          <p:nvPr>
            <p:ph type="title"/>
          </p:nvPr>
        </p:nvSpPr>
        <p:spPr>
          <a:xfrm>
            <a:off x="283041" y="3084229"/>
            <a:ext cx="5413612" cy="968991"/>
          </a:xfrm>
        </p:spPr>
        <p:txBody>
          <a:bodyPr>
            <a:normAutofit/>
          </a:bodyPr>
          <a:lstStyle/>
          <a:p>
            <a:r>
              <a:rPr lang="en" altLang="ja-JP" sz="2500" b="1" dirty="0" err="1">
                <a:solidFill>
                  <a:srgbClr val="FFFFFF"/>
                </a:solidFill>
                <a:effectLst/>
                <a:latin typeface="CMR10"/>
              </a:rPr>
              <a:t>Tiktok</a:t>
            </a:r>
            <a:r>
              <a:rPr lang="ja-JP" altLang="en-US" sz="2500" b="1">
                <a:solidFill>
                  <a:srgbClr val="FFFFFF"/>
                </a:solidFill>
                <a:effectLst/>
                <a:latin typeface="HaranoAjiMincho-Regular-Identity-H"/>
              </a:rPr>
              <a:t>で使われる曲かどうかの判別</a:t>
            </a:r>
            <a:endParaRPr kumimoji="1" lang="ja-JP" altLang="en-US" sz="2500" b="1">
              <a:solidFill>
                <a:srgbClr val="FFFFFF"/>
              </a:solidFill>
            </a:endParaRPr>
          </a:p>
        </p:txBody>
      </p:sp>
      <p:pic>
        <p:nvPicPr>
          <p:cNvPr id="13" name="図 12" descr="屋外, 男, 女性, フロント が含まれている画像&#10;&#10;自動的に生成された説明">
            <a:extLst>
              <a:ext uri="{FF2B5EF4-FFF2-40B4-BE49-F238E27FC236}">
                <a16:creationId xmlns:a16="http://schemas.microsoft.com/office/drawing/2014/main" id="{AC147154-C4B1-907C-B344-792F419A1784}"/>
              </a:ext>
            </a:extLst>
          </p:cNvPr>
          <p:cNvPicPr>
            <a:picLocks noChangeAspect="1"/>
          </p:cNvPicPr>
          <p:nvPr/>
        </p:nvPicPr>
        <p:blipFill rotWithShape="1">
          <a:blip r:embed="rId4"/>
          <a:srcRect t="32559" r="-4" b="-4"/>
          <a:stretch/>
        </p:blipFill>
        <p:spPr>
          <a:xfrm>
            <a:off x="4675537" y="-1"/>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7" name="図 6" descr="背景パターン が含まれている画像&#10;&#10;自動的に生成された説明">
            <a:extLst>
              <a:ext uri="{FF2B5EF4-FFF2-40B4-BE49-F238E27FC236}">
                <a16:creationId xmlns:a16="http://schemas.microsoft.com/office/drawing/2014/main" id="{8B82A879-07FB-BF41-E12F-76BC8A4BFE35}"/>
              </a:ext>
            </a:extLst>
          </p:cNvPr>
          <p:cNvPicPr>
            <a:picLocks noChangeAspect="1"/>
          </p:cNvPicPr>
          <p:nvPr/>
        </p:nvPicPr>
        <p:blipFill rotWithShape="1">
          <a:blip r:embed="rId5"/>
          <a:srcRect t="5050" r="-1" b="21388"/>
          <a:stretch/>
        </p:blipFill>
        <p:spPr>
          <a:xfrm>
            <a:off x="2280734" y="2"/>
            <a:ext cx="3393943" cy="250284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5" name="コンテンツ プレースホルダー 4" descr="ダイアグラム&#10;&#10;自動的に生成された説明">
            <a:extLst>
              <a:ext uri="{FF2B5EF4-FFF2-40B4-BE49-F238E27FC236}">
                <a16:creationId xmlns:a16="http://schemas.microsoft.com/office/drawing/2014/main" id="{60D234C7-9B49-3507-D0D9-A9163442348B}"/>
              </a:ext>
            </a:extLst>
          </p:cNvPr>
          <p:cNvPicPr>
            <a:picLocks noChangeAspect="1"/>
          </p:cNvPicPr>
          <p:nvPr/>
        </p:nvPicPr>
        <p:blipFill rotWithShape="1">
          <a:blip r:embed="rId6"/>
          <a:srcRect t="18738" r="3" b="5071"/>
          <a:stretch/>
        </p:blipFill>
        <p:spPr>
          <a:xfrm>
            <a:off x="3"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sp>
        <p:nvSpPr>
          <p:cNvPr id="19" name="Content Placeholder 18">
            <a:extLst>
              <a:ext uri="{FF2B5EF4-FFF2-40B4-BE49-F238E27FC236}">
                <a16:creationId xmlns:a16="http://schemas.microsoft.com/office/drawing/2014/main" id="{BE0AEB7F-2041-74A7-896C-5CB6E6C2F026}"/>
              </a:ext>
            </a:extLst>
          </p:cNvPr>
          <p:cNvSpPr>
            <a:spLocks noGrp="1"/>
          </p:cNvSpPr>
          <p:nvPr>
            <p:ph idx="1"/>
          </p:nvPr>
        </p:nvSpPr>
        <p:spPr>
          <a:xfrm>
            <a:off x="82566" y="3601854"/>
            <a:ext cx="5814561" cy="2748166"/>
          </a:xfrm>
        </p:spPr>
        <p:txBody>
          <a:bodyPr anchor="ctr">
            <a:normAutofit/>
          </a:bodyPr>
          <a:lstStyle/>
          <a:p>
            <a:r>
              <a:rPr lang="en" altLang="ja-JP" sz="2000" dirty="0">
                <a:effectLst/>
                <a:latin typeface="CMR10"/>
              </a:rPr>
              <a:t>Spotify </a:t>
            </a:r>
            <a:r>
              <a:rPr lang="en-US" altLang="ja-JP" sz="2000" dirty="0">
                <a:effectLst/>
                <a:latin typeface="CMR10"/>
              </a:rPr>
              <a:t>API</a:t>
            </a:r>
            <a:r>
              <a:rPr lang="ja-JP" altLang="en-US" sz="2000">
                <a:effectLst/>
                <a:latin typeface="CMR10"/>
              </a:rPr>
              <a:t>を取得</a:t>
            </a:r>
            <a:endParaRPr lang="en-US" altLang="ja-JP" sz="2000" dirty="0">
              <a:effectLst/>
              <a:latin typeface="CMR10"/>
            </a:endParaRPr>
          </a:p>
          <a:p>
            <a:pPr marL="0" indent="0">
              <a:buNone/>
            </a:pPr>
            <a:r>
              <a:rPr lang="en-US" altLang="ja-JP" sz="2000" dirty="0">
                <a:latin typeface="CMR10"/>
              </a:rPr>
              <a:t>TikTok</a:t>
            </a:r>
            <a:r>
              <a:rPr lang="ja-JP" altLang="en-US" sz="2000">
                <a:latin typeface="CMR10"/>
              </a:rPr>
              <a:t>の曲と</a:t>
            </a:r>
            <a:r>
              <a:rPr lang="en-US" altLang="ja-JP" sz="2000" dirty="0" err="1">
                <a:latin typeface="CMR10"/>
              </a:rPr>
              <a:t>Jpop</a:t>
            </a:r>
            <a:r>
              <a:rPr lang="ja-JP" altLang="en-US" sz="2000">
                <a:latin typeface="CMR10"/>
              </a:rPr>
              <a:t>かつ</a:t>
            </a:r>
            <a:r>
              <a:rPr lang="en-US" altLang="ja-JP" sz="2000" dirty="0">
                <a:latin typeface="CMR10"/>
              </a:rPr>
              <a:t>TikTok</a:t>
            </a:r>
            <a:r>
              <a:rPr lang="ja-JP" altLang="en-US" sz="2000">
                <a:latin typeface="CMR10"/>
              </a:rPr>
              <a:t>に使われていない曲を選曲した</a:t>
            </a:r>
            <a:endParaRPr lang="en-US" altLang="ja-JP" sz="2000" dirty="0">
              <a:latin typeface="CMR10"/>
            </a:endParaRPr>
          </a:p>
          <a:p>
            <a:pPr marL="0" indent="0">
              <a:buNone/>
            </a:pPr>
            <a:r>
              <a:rPr lang="en-US" sz="2000" dirty="0" err="1">
                <a:solidFill>
                  <a:srgbClr val="FFFFFF"/>
                </a:solidFill>
              </a:rPr>
              <a:t>曲ごとに、判別に利用できる特徴量を得られた</a:t>
            </a:r>
            <a:endParaRPr lang="en-US" sz="2000" dirty="0">
              <a:solidFill>
                <a:srgbClr val="FFFFFF"/>
              </a:solidFill>
            </a:endParaRPr>
          </a:p>
        </p:txBody>
      </p:sp>
      <p:pic>
        <p:nvPicPr>
          <p:cNvPr id="15" name="図 14" descr="背景パターン&#10;&#10;自動的に生成された説明">
            <a:extLst>
              <a:ext uri="{FF2B5EF4-FFF2-40B4-BE49-F238E27FC236}">
                <a16:creationId xmlns:a16="http://schemas.microsoft.com/office/drawing/2014/main" id="{E1AD044E-0982-36EC-91B7-270E2B1485D2}"/>
              </a:ext>
            </a:extLst>
          </p:cNvPr>
          <p:cNvPicPr>
            <a:picLocks noChangeAspect="1"/>
          </p:cNvPicPr>
          <p:nvPr/>
        </p:nvPicPr>
        <p:blipFill rotWithShape="1">
          <a:blip r:embed="rId7"/>
          <a:srcRect l="6686" r="-1" b="-1"/>
          <a:stretch/>
        </p:blipFill>
        <p:spPr>
          <a:xfrm>
            <a:off x="8264962" y="2660089"/>
            <a:ext cx="3927039" cy="4197911"/>
          </a:xfrm>
          <a:custGeom>
            <a:avLst/>
            <a:gdLst/>
            <a:ahLst/>
            <a:cxnLst/>
            <a:rect l="l" t="t" r="r" b="b"/>
            <a:pathLst>
              <a:path w="3927039" h="4197911">
                <a:moveTo>
                  <a:pt x="1945141" y="0"/>
                </a:moveTo>
                <a:lnTo>
                  <a:pt x="1951364" y="0"/>
                </a:lnTo>
                <a:lnTo>
                  <a:pt x="3141155" y="0"/>
                </a:lnTo>
                <a:lnTo>
                  <a:pt x="3927039" y="0"/>
                </a:lnTo>
                <a:lnTo>
                  <a:pt x="3927039" y="4194293"/>
                </a:lnTo>
                <a:lnTo>
                  <a:pt x="2683462" y="4194293"/>
                </a:lnTo>
                <a:lnTo>
                  <a:pt x="2681786" y="4197911"/>
                </a:lnTo>
                <a:lnTo>
                  <a:pt x="0" y="4197911"/>
                </a:lnTo>
                <a:close/>
              </a:path>
            </a:pathLst>
          </a:custGeom>
        </p:spPr>
      </p:pic>
    </p:spTree>
    <p:extLst>
      <p:ext uri="{BB962C8B-B14F-4D97-AF65-F5344CB8AC3E}">
        <p14:creationId xmlns:p14="http://schemas.microsoft.com/office/powerpoint/2010/main" val="3980866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par>
                          <p:cTn id="24" fill="hold">
                            <p:stCondLst>
                              <p:cond delay="2500"/>
                            </p:stCondLst>
                            <p:childTnLst>
                              <p:par>
                                <p:cTn id="25" presetID="4" presetClass="entr" presetSubtype="16"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F5E96AA-6450-9845-07C6-FDC850CB5425}"/>
              </a:ext>
            </a:extLst>
          </p:cNvPr>
          <p:cNvSpPr/>
          <p:nvPr/>
        </p:nvSpPr>
        <p:spPr>
          <a:xfrm>
            <a:off x="0" y="0"/>
            <a:ext cx="4632865" cy="6858000"/>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50000"/>
                  <a:lumOff val="50000"/>
                </a:schemeClr>
              </a:solidFill>
            </a:endParaRPr>
          </a:p>
        </p:txBody>
      </p:sp>
      <p:sp>
        <p:nvSpPr>
          <p:cNvPr id="7" name="コンテンツ プレースホルダー 2">
            <a:extLst>
              <a:ext uri="{FF2B5EF4-FFF2-40B4-BE49-F238E27FC236}">
                <a16:creationId xmlns:a16="http://schemas.microsoft.com/office/drawing/2014/main" id="{CECAC672-5654-D9AE-8D09-A1625B9A2E4E}"/>
              </a:ext>
            </a:extLst>
          </p:cNvPr>
          <p:cNvSpPr txBox="1">
            <a:spLocks/>
          </p:cNvSpPr>
          <p:nvPr/>
        </p:nvSpPr>
        <p:spPr>
          <a:xfrm>
            <a:off x="314604" y="2300482"/>
            <a:ext cx="400365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000" dirty="0">
              <a:latin typeface="HaranoAjiMincho-Regular-Identity-H"/>
            </a:endParaRPr>
          </a:p>
        </p:txBody>
      </p:sp>
      <p:sp>
        <p:nvSpPr>
          <p:cNvPr id="6" name="タイトル 1">
            <a:extLst>
              <a:ext uri="{FF2B5EF4-FFF2-40B4-BE49-F238E27FC236}">
                <a16:creationId xmlns:a16="http://schemas.microsoft.com/office/drawing/2014/main" id="{421BE188-68AC-2598-3096-046C0555F38F}"/>
              </a:ext>
            </a:extLst>
          </p:cNvPr>
          <p:cNvSpPr txBox="1">
            <a:spLocks/>
          </p:cNvSpPr>
          <p:nvPr/>
        </p:nvSpPr>
        <p:spPr>
          <a:xfrm>
            <a:off x="0" y="586855"/>
            <a:ext cx="3668088"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ja-JP" altLang="en-US" sz="4000">
                <a:solidFill>
                  <a:srgbClr val="FFFFFF"/>
                </a:solidFill>
              </a:rPr>
              <a:t>データセットの構築</a:t>
            </a:r>
          </a:p>
        </p:txBody>
      </p:sp>
      <p:sp>
        <p:nvSpPr>
          <p:cNvPr id="10" name="コンテンツ プレースホルダー 2">
            <a:extLst>
              <a:ext uri="{FF2B5EF4-FFF2-40B4-BE49-F238E27FC236}">
                <a16:creationId xmlns:a16="http://schemas.microsoft.com/office/drawing/2014/main" id="{14CD0DD1-D3B5-C51F-F00C-BF26B976AC97}"/>
              </a:ext>
            </a:extLst>
          </p:cNvPr>
          <p:cNvSpPr>
            <a:spLocks noGrp="1"/>
          </p:cNvSpPr>
          <p:nvPr>
            <p:ph idx="1"/>
          </p:nvPr>
        </p:nvSpPr>
        <p:spPr>
          <a:xfrm>
            <a:off x="4692578" y="655976"/>
            <a:ext cx="7662672" cy="5546047"/>
          </a:xfrm>
        </p:spPr>
        <p:txBody>
          <a:bodyPr anchor="ctr">
            <a:normAutofit/>
          </a:bodyPr>
          <a:lstStyle/>
          <a:p>
            <a:r>
              <a:rPr lang="en" altLang="ja-JP" dirty="0">
                <a:effectLst/>
                <a:latin typeface="CMR10"/>
              </a:rPr>
              <a:t>Spotify API </a:t>
            </a:r>
            <a:r>
              <a:rPr lang="ja-JP" altLang="en-US">
                <a:effectLst/>
                <a:latin typeface="HaranoAjiMincho-Regular-Identity-H"/>
              </a:rPr>
              <a:t>を用いてデータセットを構築</a:t>
            </a:r>
            <a:endParaRPr lang="en-US" altLang="ja-JP" dirty="0">
              <a:effectLst/>
              <a:latin typeface="HaranoAjiMincho-Regular-Identity-H"/>
            </a:endParaRPr>
          </a:p>
          <a:p>
            <a:pPr marL="0" indent="0">
              <a:buNone/>
            </a:pPr>
            <a:endParaRPr lang="en-US" altLang="ja-JP" dirty="0">
              <a:effectLst/>
              <a:latin typeface="HaranoAjiMincho-Regular-Identity-H"/>
            </a:endParaRPr>
          </a:p>
          <a:p>
            <a:pPr marL="0" indent="0">
              <a:buNone/>
            </a:pPr>
            <a:r>
              <a:rPr lang="en" altLang="ja-JP" dirty="0" err="1">
                <a:effectLst/>
                <a:latin typeface="CMR10"/>
              </a:rPr>
              <a:t>Tiktok</a:t>
            </a:r>
            <a:r>
              <a:rPr lang="en" altLang="ja-JP" dirty="0">
                <a:effectLst/>
                <a:latin typeface="CMR10"/>
              </a:rPr>
              <a:t> </a:t>
            </a:r>
            <a:r>
              <a:rPr lang="ja-JP" altLang="en-US">
                <a:effectLst/>
                <a:latin typeface="HaranoAjiMincho-Regular-Identity-H"/>
              </a:rPr>
              <a:t>でよく使われる曲が含まれた複数のプレイリストから曲の情報を</a:t>
            </a:r>
            <a:r>
              <a:rPr lang="en-US" altLang="ja-JP" dirty="0">
                <a:effectLst/>
                <a:latin typeface="HaranoAjiMincho-Regular-Identity-H"/>
              </a:rPr>
              <a:t>669</a:t>
            </a:r>
            <a:r>
              <a:rPr lang="ja-JP" altLang="en-US">
                <a:effectLst/>
                <a:latin typeface="HaranoAjiMincho-Regular-Identity-H"/>
              </a:rPr>
              <a:t>曲取得。</a:t>
            </a:r>
            <a:endParaRPr lang="en-US" altLang="ja-JP" dirty="0">
              <a:effectLst/>
              <a:latin typeface="HaranoAjiMincho-Regular-Identity-H"/>
            </a:endParaRPr>
          </a:p>
          <a:p>
            <a:pPr marL="0" indent="0">
              <a:buNone/>
            </a:pPr>
            <a:r>
              <a:rPr lang="ja-JP" altLang="en-US">
                <a:effectLst/>
                <a:latin typeface="HaranoAjiMincho-Regular-Identity-H"/>
              </a:rPr>
              <a:t> </a:t>
            </a:r>
            <a:endParaRPr lang="ja-JP" altLang="en-US"/>
          </a:p>
          <a:p>
            <a:pPr marL="0" indent="0">
              <a:buNone/>
            </a:pPr>
            <a:r>
              <a:rPr lang="en" altLang="ja-JP" dirty="0" err="1">
                <a:effectLst/>
                <a:latin typeface="CMR10"/>
              </a:rPr>
              <a:t>Tiktok</a:t>
            </a:r>
            <a:r>
              <a:rPr lang="en" altLang="ja-JP" dirty="0">
                <a:effectLst/>
                <a:latin typeface="CMR10"/>
              </a:rPr>
              <a:t> </a:t>
            </a:r>
            <a:r>
              <a:rPr lang="ja-JP" altLang="en-US">
                <a:effectLst/>
                <a:latin typeface="HaranoAjiMincho-Regular-Identity-H"/>
              </a:rPr>
              <a:t>で使われていない楽曲の情報は、「</a:t>
            </a:r>
            <a:r>
              <a:rPr lang="en" altLang="ja-JP" dirty="0" err="1">
                <a:effectLst/>
                <a:latin typeface="CMR10"/>
              </a:rPr>
              <a:t>jpop</a:t>
            </a:r>
            <a:r>
              <a:rPr lang="ja-JP" altLang="en">
                <a:effectLst/>
                <a:latin typeface="HaranoAjiMincho-Regular-Identity-H"/>
              </a:rPr>
              <a:t>」</a:t>
            </a:r>
            <a:r>
              <a:rPr lang="ja-JP" altLang="en-US">
                <a:effectLst/>
                <a:latin typeface="HaranoAjiMincho-Regular-Identity-H"/>
              </a:rPr>
              <a:t>で検索して出てきた曲の中から</a:t>
            </a:r>
            <a:r>
              <a:rPr lang="ja-JP" altLang="en-US">
                <a:latin typeface="HaranoAjiMincho-Regular-Identity-H"/>
              </a:rPr>
              <a:t>上のファイル</a:t>
            </a:r>
            <a:r>
              <a:rPr lang="ja-JP" altLang="en-US">
                <a:effectLst/>
                <a:latin typeface="HaranoAjiMincho-Regular-Identity-H"/>
              </a:rPr>
              <a:t>に含まれる曲を除外して</a:t>
            </a:r>
            <a:r>
              <a:rPr lang="en-US" altLang="ja-JP" dirty="0">
                <a:effectLst/>
                <a:latin typeface="HaranoAjiMincho-Regular-Identity-H"/>
              </a:rPr>
              <a:t>554</a:t>
            </a:r>
            <a:r>
              <a:rPr lang="ja-JP" altLang="en-US">
                <a:effectLst/>
                <a:latin typeface="HaranoAjiMincho-Regular-Identity-H"/>
              </a:rPr>
              <a:t>曲取得。</a:t>
            </a:r>
            <a:endParaRPr kumimoji="1" lang="ja-JP" altLang="en-US"/>
          </a:p>
        </p:txBody>
      </p:sp>
    </p:spTree>
    <p:extLst>
      <p:ext uri="{BB962C8B-B14F-4D97-AF65-F5344CB8AC3E}">
        <p14:creationId xmlns:p14="http://schemas.microsoft.com/office/powerpoint/2010/main" val="4087176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78391E-AAC8-3453-E7C7-600646C848C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13D696D6-30F7-7C1F-4131-9278B7A56E8F}"/>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DF5E96AA-6450-9845-07C6-FDC850CB5425}"/>
              </a:ext>
            </a:extLst>
          </p:cNvPr>
          <p:cNvSpPr/>
          <p:nvPr/>
        </p:nvSpPr>
        <p:spPr>
          <a:xfrm>
            <a:off x="0" y="0"/>
            <a:ext cx="4632865" cy="6858000"/>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50000"/>
                  <a:lumOff val="50000"/>
                </a:schemeClr>
              </a:solidFill>
            </a:endParaRPr>
          </a:p>
        </p:txBody>
      </p:sp>
      <p:sp>
        <p:nvSpPr>
          <p:cNvPr id="5" name="タイトル 1">
            <a:extLst>
              <a:ext uri="{FF2B5EF4-FFF2-40B4-BE49-F238E27FC236}">
                <a16:creationId xmlns:a16="http://schemas.microsoft.com/office/drawing/2014/main" id="{0AF1A2E8-EFD1-E878-1B90-422892D88CEE}"/>
              </a:ext>
            </a:extLst>
          </p:cNvPr>
          <p:cNvSpPr txBox="1">
            <a:spLocks/>
          </p:cNvSpPr>
          <p:nvPr/>
        </p:nvSpPr>
        <p:spPr>
          <a:xfrm>
            <a:off x="137113" y="802966"/>
            <a:ext cx="4358636"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4000">
                <a:solidFill>
                  <a:schemeClr val="bg1"/>
                </a:solidFill>
              </a:rPr>
              <a:t>学習モデルの決定</a:t>
            </a:r>
          </a:p>
        </p:txBody>
      </p:sp>
      <p:sp>
        <p:nvSpPr>
          <p:cNvPr id="7" name="コンテンツ プレースホルダー 2">
            <a:extLst>
              <a:ext uri="{FF2B5EF4-FFF2-40B4-BE49-F238E27FC236}">
                <a16:creationId xmlns:a16="http://schemas.microsoft.com/office/drawing/2014/main" id="{CECAC672-5654-D9AE-8D09-A1625B9A2E4E}"/>
              </a:ext>
            </a:extLst>
          </p:cNvPr>
          <p:cNvSpPr txBox="1">
            <a:spLocks/>
          </p:cNvSpPr>
          <p:nvPr/>
        </p:nvSpPr>
        <p:spPr>
          <a:xfrm>
            <a:off x="314604" y="2300482"/>
            <a:ext cx="400365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a:solidFill>
                  <a:schemeClr val="bg1"/>
                </a:solidFill>
                <a:latin typeface="HaranoAjiMincho-Regular-Identity-H"/>
              </a:rPr>
              <a:t>今実験では、ラベル付きデータのクラス分類を行うので、</a:t>
            </a:r>
            <a:r>
              <a:rPr lang="en" altLang="ja-JP" sz="2400" dirty="0">
                <a:solidFill>
                  <a:schemeClr val="bg1"/>
                </a:solidFill>
                <a:latin typeface="CMR10"/>
              </a:rPr>
              <a:t>scikit-learn algorithm cheat-sheet </a:t>
            </a:r>
            <a:r>
              <a:rPr lang="ja-JP" altLang="en-US" sz="2400">
                <a:solidFill>
                  <a:schemeClr val="bg1"/>
                </a:solidFill>
                <a:latin typeface="HaranoAjiMincho-Regular-Identity-H"/>
              </a:rPr>
              <a:t>で調べた結果、</a:t>
            </a:r>
            <a:r>
              <a:rPr lang="en" altLang="ja-JP" sz="2400" dirty="0">
                <a:solidFill>
                  <a:schemeClr val="bg1"/>
                </a:solidFill>
                <a:latin typeface="CMR10"/>
              </a:rPr>
              <a:t>Linear SVC </a:t>
            </a:r>
            <a:r>
              <a:rPr lang="ja-JP" altLang="en-US" sz="2400">
                <a:solidFill>
                  <a:schemeClr val="bg1"/>
                </a:solidFill>
                <a:latin typeface="HaranoAjiMincho-Regular-Identity-H"/>
              </a:rPr>
              <a:t>の中の </a:t>
            </a:r>
            <a:r>
              <a:rPr lang="en" altLang="ja-JP" sz="2400" dirty="0" err="1">
                <a:solidFill>
                  <a:schemeClr val="bg1"/>
                </a:solidFill>
                <a:latin typeface="CMR10"/>
              </a:rPr>
              <a:t>KNeighbors</a:t>
            </a:r>
            <a:r>
              <a:rPr lang="en" altLang="ja-JP" sz="2400" dirty="0">
                <a:solidFill>
                  <a:schemeClr val="bg1"/>
                </a:solidFill>
                <a:latin typeface="CMR10"/>
              </a:rPr>
              <a:t> Classifier(K </a:t>
            </a:r>
            <a:r>
              <a:rPr lang="ja-JP" altLang="en-US" sz="2400">
                <a:solidFill>
                  <a:schemeClr val="bg1"/>
                </a:solidFill>
                <a:latin typeface="HaranoAjiMincho-Regular-Identity-H"/>
              </a:rPr>
              <a:t>近傍法</a:t>
            </a:r>
            <a:r>
              <a:rPr lang="en-US" altLang="ja-JP" sz="2400" dirty="0">
                <a:solidFill>
                  <a:schemeClr val="bg1"/>
                </a:solidFill>
                <a:latin typeface="CMR10"/>
              </a:rPr>
              <a:t>) </a:t>
            </a:r>
            <a:r>
              <a:rPr lang="ja-JP" altLang="en-US" sz="2400">
                <a:solidFill>
                  <a:schemeClr val="bg1"/>
                </a:solidFill>
                <a:latin typeface="HaranoAjiMincho-Regular-Identity-H"/>
              </a:rPr>
              <a:t>を用いることにした。 </a:t>
            </a:r>
            <a:endParaRPr lang="en-US" altLang="ja-JP" sz="2400" dirty="0">
              <a:solidFill>
                <a:schemeClr val="bg1"/>
              </a:solidFill>
              <a:latin typeface="HaranoAjiMincho-Regular-Identity-H"/>
            </a:endParaRPr>
          </a:p>
          <a:p>
            <a:pPr marL="0" indent="0">
              <a:buFont typeface="Arial" panose="020B0604020202020204" pitchFamily="34" charset="0"/>
              <a:buNone/>
            </a:pPr>
            <a:endParaRPr lang="en-US" altLang="ja-JP" sz="2000" dirty="0">
              <a:latin typeface="HaranoAjiMincho-Regular-Identity-H"/>
            </a:endParaRPr>
          </a:p>
        </p:txBody>
      </p:sp>
      <p:pic>
        <p:nvPicPr>
          <p:cNvPr id="8" name="図 7" descr="ダイアグラム&#10;&#10;自動的に生成された説明">
            <a:extLst>
              <a:ext uri="{FF2B5EF4-FFF2-40B4-BE49-F238E27FC236}">
                <a16:creationId xmlns:a16="http://schemas.microsoft.com/office/drawing/2014/main" id="{82D69C25-9818-D61A-1CF8-07C31EF7F4FC}"/>
              </a:ext>
            </a:extLst>
          </p:cNvPr>
          <p:cNvPicPr>
            <a:picLocks noChangeAspect="1"/>
          </p:cNvPicPr>
          <p:nvPr/>
        </p:nvPicPr>
        <p:blipFill rotWithShape="1">
          <a:blip r:embed="rId2"/>
          <a:srcRect l="366" r="10101"/>
          <a:stretch/>
        </p:blipFill>
        <p:spPr>
          <a:xfrm>
            <a:off x="4648148" y="302785"/>
            <a:ext cx="7504090" cy="6033280"/>
          </a:xfrm>
          <a:prstGeom prst="rect">
            <a:avLst/>
          </a:prstGeom>
        </p:spPr>
      </p:pic>
      <p:sp>
        <p:nvSpPr>
          <p:cNvPr id="9" name="ドーナツ 8">
            <a:extLst>
              <a:ext uri="{FF2B5EF4-FFF2-40B4-BE49-F238E27FC236}">
                <a16:creationId xmlns:a16="http://schemas.microsoft.com/office/drawing/2014/main" id="{ECABA9CE-21C2-5E44-23A6-E3E1C6537776}"/>
              </a:ext>
            </a:extLst>
          </p:cNvPr>
          <p:cNvSpPr/>
          <p:nvPr/>
        </p:nvSpPr>
        <p:spPr>
          <a:xfrm>
            <a:off x="6107723" y="1051352"/>
            <a:ext cx="1061786" cy="1050879"/>
          </a:xfrm>
          <a:prstGeom prst="donut">
            <a:avLst>
              <a:gd name="adj" fmla="val 598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17021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1986D93-8BF6-DBD5-2A74-137A51707F4B}"/>
              </a:ext>
            </a:extLst>
          </p:cNvPr>
          <p:cNvSpPr>
            <a:spLocks noGrp="1"/>
          </p:cNvSpPr>
          <p:nvPr>
            <p:ph type="title"/>
          </p:nvPr>
        </p:nvSpPr>
        <p:spPr>
          <a:xfrm>
            <a:off x="182532" y="-71728"/>
            <a:ext cx="8849743" cy="1899912"/>
          </a:xfrm>
        </p:spPr>
        <p:txBody>
          <a:bodyPr>
            <a:normAutofit/>
          </a:bodyPr>
          <a:lstStyle/>
          <a:p>
            <a:r>
              <a:rPr kumimoji="1" lang="ja-JP" altLang="en-US" sz="4000"/>
              <a:t>予定していた機械学習の進め方</a:t>
            </a:r>
          </a:p>
        </p:txBody>
      </p:sp>
      <p:sp>
        <p:nvSpPr>
          <p:cNvPr id="3" name="コンテンツ プレースホルダー 2">
            <a:extLst>
              <a:ext uri="{FF2B5EF4-FFF2-40B4-BE49-F238E27FC236}">
                <a16:creationId xmlns:a16="http://schemas.microsoft.com/office/drawing/2014/main" id="{7CCCA837-C3FA-BE6F-E8DF-A74A3DB06930}"/>
              </a:ext>
            </a:extLst>
          </p:cNvPr>
          <p:cNvSpPr>
            <a:spLocks noGrp="1"/>
          </p:cNvSpPr>
          <p:nvPr>
            <p:ph idx="1"/>
          </p:nvPr>
        </p:nvSpPr>
        <p:spPr>
          <a:xfrm>
            <a:off x="534655" y="1295093"/>
            <a:ext cx="10918791" cy="6095999"/>
          </a:xfrm>
        </p:spPr>
        <p:txBody>
          <a:bodyPr>
            <a:normAutofit/>
          </a:bodyPr>
          <a:lstStyle/>
          <a:p>
            <a:r>
              <a:rPr lang="ja-JP" altLang="en-US" sz="2000">
                <a:effectLst/>
                <a:latin typeface="HaranoAjiMincho-Regular-Identity-H"/>
              </a:rPr>
              <a:t>得られた特徴変数が</a:t>
            </a:r>
            <a:r>
              <a:rPr lang="en-US" altLang="ja-JP" sz="2000" dirty="0">
                <a:effectLst/>
                <a:latin typeface="HaranoAjiMincho-Regular-Identity-H"/>
              </a:rPr>
              <a:t>13</a:t>
            </a:r>
            <a:r>
              <a:rPr lang="ja-JP" altLang="en-US" sz="2000">
                <a:effectLst/>
                <a:latin typeface="HaranoAjiMincho-Regular-Identity-H"/>
              </a:rPr>
              <a:t>種類</a:t>
            </a:r>
            <a:endParaRPr lang="en-US" altLang="ja-JP" sz="2000" dirty="0">
              <a:effectLst/>
              <a:latin typeface="HaranoAjiMincho-Regular-Identity-H"/>
            </a:endParaRPr>
          </a:p>
          <a:p>
            <a:pPr marL="0" indent="0">
              <a:buNone/>
            </a:pPr>
            <a:r>
              <a:rPr lang="en-US" altLang="ja-JP" sz="2000" dirty="0">
                <a:effectLst/>
                <a:latin typeface="HaranoAjiMincho-Regular-Identity-H"/>
              </a:rPr>
              <a:t>2</a:t>
            </a:r>
            <a:r>
              <a:rPr lang="ja-JP" altLang="en-US" sz="2000">
                <a:effectLst/>
                <a:latin typeface="HaranoAjiMincho-Regular-Identity-H"/>
              </a:rPr>
              <a:t>つの特徴量を使用して分類を行う</a:t>
            </a:r>
            <a:endParaRPr lang="en-US" altLang="ja-JP" sz="2000" dirty="0">
              <a:effectLst/>
              <a:latin typeface="HaranoAjiMincho-Regular-Identity-H"/>
            </a:endParaRPr>
          </a:p>
          <a:p>
            <a:pPr marL="0" indent="0">
              <a:buNone/>
            </a:pPr>
            <a:endParaRPr lang="en-US" altLang="ja-JP" sz="2000" dirty="0">
              <a:effectLst/>
              <a:latin typeface="HaranoAjiMincho-Regular-Identity-H"/>
            </a:endParaRPr>
          </a:p>
          <a:p>
            <a:r>
              <a:rPr lang="ja-JP" altLang="en-US" sz="2000">
                <a:effectLst/>
                <a:latin typeface="HaranoAjiMincho-Regular-Identity-H"/>
              </a:rPr>
              <a:t>集めたデータを探索し、特徴量の分布やクラス間の差異を確認し図を作成して、特徴量の特性を理解する</a:t>
            </a:r>
            <a:endParaRPr lang="en-US" altLang="ja-JP" sz="2000" dirty="0">
              <a:effectLst/>
              <a:latin typeface="HaranoAjiMincho-Regular-Identity-H"/>
            </a:endParaRPr>
          </a:p>
          <a:p>
            <a:pPr marL="0" indent="0">
              <a:buNone/>
            </a:pPr>
            <a:endParaRPr lang="en-US" altLang="ja-JP" sz="2000" dirty="0">
              <a:effectLst/>
              <a:latin typeface="HaranoAjiMincho-Regular-Identity-H"/>
            </a:endParaRPr>
          </a:p>
          <a:p>
            <a:r>
              <a:rPr lang="ja-JP" altLang="en-US" sz="2000">
                <a:effectLst/>
                <a:latin typeface="HaranoAjiMincho-Regular-Identity-H"/>
              </a:rPr>
              <a:t>データの</a:t>
            </a:r>
            <a:r>
              <a:rPr lang="en-US" altLang="ja-JP" sz="2000" dirty="0">
                <a:effectLst/>
                <a:latin typeface="CMR10"/>
              </a:rPr>
              <a:t>80%</a:t>
            </a:r>
            <a:r>
              <a:rPr lang="ja-JP" altLang="en-US" sz="2000">
                <a:effectLst/>
                <a:latin typeface="HaranoAjiMincho-Regular-Identity-H"/>
              </a:rPr>
              <a:t>をトレーニングセットに、残りの</a:t>
            </a:r>
            <a:r>
              <a:rPr lang="en-US" altLang="ja-JP" sz="2000" dirty="0">
                <a:effectLst/>
                <a:latin typeface="CMR10"/>
              </a:rPr>
              <a:t>20%</a:t>
            </a:r>
            <a:r>
              <a:rPr lang="ja-JP" altLang="en-US" sz="2000">
                <a:effectLst/>
                <a:latin typeface="HaranoAjiMincho-Regular-Identity-H"/>
              </a:rPr>
              <a:t>をテストセットに割り当て、トレーニングセットを使用してモデルを学習していく </a:t>
            </a:r>
            <a:endParaRPr lang="en-US" altLang="ja-JP" sz="2000" dirty="0">
              <a:effectLst/>
              <a:latin typeface="HaranoAjiMincho-Regular-Identity-H"/>
            </a:endParaRPr>
          </a:p>
          <a:p>
            <a:pPr marL="0" indent="0">
              <a:buNone/>
            </a:pPr>
            <a:endParaRPr lang="ja-JP" altLang="en-US" sz="2000"/>
          </a:p>
          <a:p>
            <a:r>
              <a:rPr lang="ja-JP" altLang="en-US" sz="2000">
                <a:effectLst/>
                <a:latin typeface="HaranoAjiMincho-Regular-Identity-H"/>
              </a:rPr>
              <a:t>データセットのサイズや特性、クラスのバランスなどに応じて最適な </a:t>
            </a:r>
            <a:r>
              <a:rPr lang="en" altLang="ja-JP" sz="2000" dirty="0">
                <a:effectLst/>
                <a:latin typeface="CMR10"/>
              </a:rPr>
              <a:t>K </a:t>
            </a:r>
            <a:r>
              <a:rPr lang="ja-JP" altLang="en-US" sz="2000">
                <a:effectLst/>
                <a:latin typeface="HaranoAjiMincho-Regular-Identity-H"/>
              </a:rPr>
              <a:t>の値は異なる場合がある。そのため異なる </a:t>
            </a:r>
            <a:r>
              <a:rPr lang="en" altLang="ja-JP" sz="2000" dirty="0">
                <a:effectLst/>
                <a:latin typeface="CMR10"/>
              </a:rPr>
              <a:t>K </a:t>
            </a:r>
            <a:r>
              <a:rPr lang="ja-JP" altLang="en-US" sz="2000">
                <a:effectLst/>
                <a:latin typeface="HaranoAjiMincho-Regular-Identity-H"/>
              </a:rPr>
              <a:t>の値</a:t>
            </a:r>
            <a:r>
              <a:rPr lang="en-US" altLang="ja-JP" sz="2000" dirty="0">
                <a:effectLst/>
                <a:latin typeface="HaranoAjiMincho-Regular-Identity-H"/>
              </a:rPr>
              <a:t>(</a:t>
            </a:r>
            <a:r>
              <a:rPr lang="en-US" altLang="ja-JP" sz="2000" dirty="0">
                <a:effectLst/>
                <a:latin typeface="CMR10"/>
              </a:rPr>
              <a:t>1</a:t>
            </a:r>
            <a:r>
              <a:rPr lang="en-US" altLang="ja-JP" sz="2000" dirty="0">
                <a:effectLst/>
                <a:latin typeface="HaranoAjiMincho-Regular-Identity-H"/>
              </a:rPr>
              <a:t>~</a:t>
            </a:r>
            <a:r>
              <a:rPr lang="en-US" altLang="ja-JP" sz="2000" dirty="0">
                <a:effectLst/>
                <a:latin typeface="CMR10"/>
              </a:rPr>
              <a:t>30 </a:t>
            </a:r>
            <a:r>
              <a:rPr lang="ja-JP" altLang="en-US" sz="2000">
                <a:effectLst/>
                <a:latin typeface="HaranoAjiMincho-Regular-Identity-H"/>
              </a:rPr>
              <a:t>を想定</a:t>
            </a:r>
            <a:r>
              <a:rPr lang="en-US" altLang="ja-JP" sz="2000" dirty="0">
                <a:effectLst/>
                <a:latin typeface="HaranoAjiMincho-Regular-Identity-H"/>
              </a:rPr>
              <a:t>)</a:t>
            </a:r>
            <a:r>
              <a:rPr lang="ja-JP" altLang="en-US" sz="2000">
                <a:effectLst/>
                <a:latin typeface="HaranoAjiMincho-Regular-Identity-H"/>
              </a:rPr>
              <a:t>を試し、最良の結果を示す </a:t>
            </a:r>
            <a:r>
              <a:rPr lang="en" altLang="ja-JP" sz="2000" dirty="0">
                <a:effectLst/>
                <a:latin typeface="CMR10"/>
              </a:rPr>
              <a:t>K </a:t>
            </a:r>
            <a:r>
              <a:rPr lang="ja-JP" altLang="en-US" sz="2000">
                <a:effectLst/>
                <a:latin typeface="HaranoAjiMincho-Regular-Identity-H"/>
              </a:rPr>
              <a:t>の値を選択</a:t>
            </a:r>
            <a:r>
              <a:rPr lang="ja-JP" altLang="en-US" sz="2000">
                <a:latin typeface="HaranoAjiMincho-Regular-Identity-H"/>
              </a:rPr>
              <a:t>した</a:t>
            </a:r>
            <a:endParaRPr lang="en-US" altLang="ja-JP" sz="2000" dirty="0">
              <a:effectLst/>
              <a:latin typeface="HaranoAjiMincho-Regular-Identity-H"/>
            </a:endParaRPr>
          </a:p>
        </p:txBody>
      </p:sp>
    </p:spTree>
    <p:extLst>
      <p:ext uri="{BB962C8B-B14F-4D97-AF65-F5344CB8AC3E}">
        <p14:creationId xmlns:p14="http://schemas.microsoft.com/office/powerpoint/2010/main" val="302095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D1FA759-91FD-098D-B8F3-ACD1C53D911C}"/>
              </a:ext>
            </a:extLst>
          </p:cNvPr>
          <p:cNvSpPr>
            <a:spLocks noGrp="1"/>
          </p:cNvSpPr>
          <p:nvPr>
            <p:ph idx="1"/>
          </p:nvPr>
        </p:nvSpPr>
        <p:spPr>
          <a:xfrm>
            <a:off x="137113" y="-3073"/>
            <a:ext cx="11621750" cy="3432073"/>
          </a:xfrm>
        </p:spPr>
        <p:txBody>
          <a:bodyPr>
            <a:normAutofit/>
          </a:bodyPr>
          <a:lstStyle/>
          <a:p>
            <a:endParaRPr lang="en-US" altLang="ja-JP" sz="2800" dirty="0">
              <a:effectLst/>
              <a:latin typeface="HaranoAjiMincho-Regular-Identity-H"/>
            </a:endParaRPr>
          </a:p>
          <a:p>
            <a:r>
              <a:rPr lang="en-US" altLang="ja-JP" dirty="0">
                <a:latin typeface="HaranoAjiMincho-Regular-Identity-H"/>
              </a:rPr>
              <a:t>2</a:t>
            </a:r>
            <a:r>
              <a:rPr lang="ja-JP" altLang="en-US">
                <a:latin typeface="HaranoAjiMincho-Regular-Identity-H"/>
              </a:rPr>
              <a:t>つの特徴変数の決定</a:t>
            </a:r>
            <a:endParaRPr lang="en-US" altLang="ja-JP" dirty="0">
              <a:latin typeface="HaranoAjiMincho-Regular-Identity-H"/>
            </a:endParaRPr>
          </a:p>
          <a:p>
            <a:pPr marL="0" indent="0">
              <a:buFont typeface="Arial" panose="020B0604020202020204" pitchFamily="34" charset="0"/>
              <a:buNone/>
            </a:pPr>
            <a:r>
              <a:rPr lang="en-US" altLang="ja-JP" dirty="0">
                <a:latin typeface="HaranoAjiMincho-Regular-Identity-H"/>
              </a:rPr>
              <a:t>13</a:t>
            </a:r>
            <a:r>
              <a:rPr lang="ja-JP" altLang="en-US">
                <a:latin typeface="HaranoAjiMincho-Regular-Identity-H"/>
              </a:rPr>
              <a:t>個の特徴変数から</a:t>
            </a:r>
            <a:r>
              <a:rPr lang="en-US" altLang="ja-JP" dirty="0">
                <a:latin typeface="HaranoAjiMincho-Regular-Identity-H"/>
              </a:rPr>
              <a:t>2</a:t>
            </a:r>
            <a:r>
              <a:rPr lang="ja-JP" altLang="en-US">
                <a:latin typeface="HaranoAjiMincho-Regular-Identity-H"/>
              </a:rPr>
              <a:t>個選ぶ予定だったが、組み合わせが若干多い。特徴変数を見直し、特徴変数</a:t>
            </a:r>
            <a:r>
              <a:rPr lang="en-US" altLang="ja-JP" dirty="0">
                <a:latin typeface="HaranoAjiMincho-Regular-Identity-H"/>
              </a:rPr>
              <a:t>13</a:t>
            </a:r>
            <a:r>
              <a:rPr lang="ja-JP" altLang="en-US">
                <a:latin typeface="HaranoAjiMincho-Regular-Identity-H"/>
              </a:rPr>
              <a:t>個のうち今回の実験に関与しない</a:t>
            </a:r>
            <a:r>
              <a:rPr lang="en-US" altLang="ja-JP" dirty="0">
                <a:latin typeface="HaranoAjiMincho-Regular-Identity-H"/>
              </a:rPr>
              <a:t>5</a:t>
            </a:r>
            <a:r>
              <a:rPr lang="ja-JP" altLang="en-US">
                <a:latin typeface="HaranoAjiMincho-Regular-Identity-H"/>
              </a:rPr>
              <a:t>個を省いて</a:t>
            </a:r>
            <a:r>
              <a:rPr lang="en-US" altLang="ja-JP" dirty="0">
                <a:latin typeface="HaranoAjiMincho-Regular-Identity-H"/>
              </a:rPr>
              <a:t>8</a:t>
            </a:r>
            <a:r>
              <a:rPr lang="ja-JP" altLang="en-US">
                <a:latin typeface="HaranoAjiMincho-Regular-Identity-H"/>
              </a:rPr>
              <a:t>個から</a:t>
            </a:r>
            <a:r>
              <a:rPr lang="en-US" altLang="ja-JP" dirty="0">
                <a:latin typeface="HaranoAjiMincho-Regular-Identity-H"/>
              </a:rPr>
              <a:t>2</a:t>
            </a:r>
            <a:r>
              <a:rPr lang="ja-JP" altLang="en-US">
                <a:latin typeface="HaranoAjiMincho-Regular-Identity-H"/>
              </a:rPr>
              <a:t>個の組み合わせを学習。</a:t>
            </a:r>
            <a:endParaRPr lang="en-US" altLang="ja-JP" dirty="0">
              <a:latin typeface="HaranoAjiMincho-Regular-Identity-H"/>
            </a:endParaRPr>
          </a:p>
          <a:p>
            <a:pPr marL="0" indent="0">
              <a:buFont typeface="Arial" panose="020B0604020202020204" pitchFamily="34" charset="0"/>
              <a:buNone/>
            </a:pPr>
            <a:r>
              <a:rPr lang="en-US" altLang="ja-JP" b="0" i="0" dirty="0">
                <a:effectLst/>
                <a:latin typeface="Open Sans" panose="020F0502020204030204" pitchFamily="34" charset="0"/>
              </a:rPr>
              <a:t>2 </a:t>
            </a:r>
            <a:r>
              <a:rPr lang="ja-JP" altLang="en-US" b="0" i="0">
                <a:effectLst/>
                <a:latin typeface="Open Sans" panose="020F0502020204030204" pitchFamily="34" charset="0"/>
              </a:rPr>
              <a:t>つに絞った理由は、</a:t>
            </a:r>
            <a:r>
              <a:rPr lang="en" altLang="ja-JP" b="0" i="0" dirty="0" err="1">
                <a:effectLst/>
                <a:latin typeface="Open Sans" panose="020F0502020204030204" pitchFamily="34" charset="0"/>
              </a:rPr>
              <a:t>Tiktok</a:t>
            </a:r>
            <a:r>
              <a:rPr lang="ja-JP" altLang="en-US" b="0" i="0">
                <a:effectLst/>
                <a:latin typeface="Open Sans" panose="020F0502020204030204" pitchFamily="34" charset="0"/>
              </a:rPr>
              <a:t>に使われる曲とそうではない曲とを区別するための特徴をはっきりとさせるためである。</a:t>
            </a:r>
            <a:endParaRPr lang="en-US" altLang="ja-JP" dirty="0">
              <a:latin typeface="HaranoAjiMincho-Regular-Identity-H"/>
            </a:endParaRPr>
          </a:p>
          <a:p>
            <a:pPr marL="0" indent="0">
              <a:buNone/>
            </a:pPr>
            <a:endParaRPr lang="en-US" altLang="ja-JP" sz="2800" dirty="0">
              <a:effectLst/>
              <a:latin typeface="HaranoAjiMincho-Regular-Identity-H"/>
            </a:endParaRPr>
          </a:p>
        </p:txBody>
      </p:sp>
      <p:pic>
        <p:nvPicPr>
          <p:cNvPr id="5" name="図 4" descr="テーブル&#10;&#10;自動的に生成された説明">
            <a:extLst>
              <a:ext uri="{FF2B5EF4-FFF2-40B4-BE49-F238E27FC236}">
                <a16:creationId xmlns:a16="http://schemas.microsoft.com/office/drawing/2014/main" id="{10868629-69D9-31A6-C6E7-521E392D4CB3}"/>
              </a:ext>
            </a:extLst>
          </p:cNvPr>
          <p:cNvPicPr>
            <a:picLocks noChangeAspect="1"/>
          </p:cNvPicPr>
          <p:nvPr/>
        </p:nvPicPr>
        <p:blipFill>
          <a:blip r:embed="rId2"/>
          <a:stretch>
            <a:fillRect/>
          </a:stretch>
        </p:blipFill>
        <p:spPr>
          <a:xfrm>
            <a:off x="930107" y="3198864"/>
            <a:ext cx="10331785" cy="3432073"/>
          </a:xfrm>
          <a:prstGeom prst="rect">
            <a:avLst/>
          </a:prstGeom>
        </p:spPr>
      </p:pic>
    </p:spTree>
    <p:extLst>
      <p:ext uri="{BB962C8B-B14F-4D97-AF65-F5344CB8AC3E}">
        <p14:creationId xmlns:p14="http://schemas.microsoft.com/office/powerpoint/2010/main" val="82709440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TotalTime>
  <Words>789</Words>
  <Application>Microsoft Macintosh PowerPoint</Application>
  <PresentationFormat>ワイド画面</PresentationFormat>
  <Paragraphs>89</Paragraphs>
  <Slides>14</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vt:i4>
      </vt:variant>
    </vt:vector>
  </HeadingPairs>
  <TitlesOfParts>
    <vt:vector size="23" baseType="lpstr">
      <vt:lpstr>CMR10</vt:lpstr>
      <vt:lpstr>CMR17</vt:lpstr>
      <vt:lpstr>HaranoAjiMincho-Regular-Identity-H</vt:lpstr>
      <vt:lpstr>游ゴシック</vt:lpstr>
      <vt:lpstr>游ゴシック Light</vt:lpstr>
      <vt:lpstr>Arial</vt:lpstr>
      <vt:lpstr>Calibri</vt:lpstr>
      <vt:lpstr>Open Sans</vt:lpstr>
      <vt:lpstr>Office テーマ</vt:lpstr>
      <vt:lpstr>グループ３ Spotify API を 用いた楽曲判別 </vt:lpstr>
      <vt:lpstr>目次</vt:lpstr>
      <vt:lpstr>実験の目的・目標</vt:lpstr>
      <vt:lpstr>アプローチの全体像</vt:lpstr>
      <vt:lpstr>Tiktokで使われる曲かどうかの判別</vt:lpstr>
      <vt:lpstr>PowerPoint プレゼンテーション</vt:lpstr>
      <vt:lpstr>PowerPoint プレゼンテーション</vt:lpstr>
      <vt:lpstr>予定していた機械学習の進め方</vt:lpstr>
      <vt:lpstr>PowerPoint プレゼンテーション</vt:lpstr>
      <vt:lpstr>PowerPoint プレゼンテーション</vt:lpstr>
      <vt:lpstr>PowerPoint プレゼンテーション</vt:lpstr>
      <vt:lpstr>PowerPoint プレゼンテーション</vt:lpstr>
      <vt:lpstr>実験計画と実際の実験経過</vt:lpstr>
      <vt:lpstr>考察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許田　雅怜</dc:creator>
  <cp:lastModifiedBy>許田　雅怜</cp:lastModifiedBy>
  <cp:revision>7</cp:revision>
  <dcterms:created xsi:type="dcterms:W3CDTF">2023-05-18T06:41:36Z</dcterms:created>
  <dcterms:modified xsi:type="dcterms:W3CDTF">2023-08-03T06:05:40Z</dcterms:modified>
</cp:coreProperties>
</file>